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9"/>
  </p:notesMasterIdLst>
  <p:sldIdLst>
    <p:sldId id="281" r:id="rId2"/>
    <p:sldId id="382" r:id="rId3"/>
    <p:sldId id="307" r:id="rId4"/>
    <p:sldId id="304" r:id="rId5"/>
    <p:sldId id="326" r:id="rId6"/>
    <p:sldId id="327" r:id="rId7"/>
    <p:sldId id="296" r:id="rId8"/>
    <p:sldId id="321" r:id="rId9"/>
    <p:sldId id="322" r:id="rId10"/>
    <p:sldId id="323" r:id="rId11"/>
    <p:sldId id="324" r:id="rId12"/>
    <p:sldId id="325" r:id="rId13"/>
    <p:sldId id="303" r:id="rId14"/>
    <p:sldId id="302" r:id="rId15"/>
    <p:sldId id="328" r:id="rId16"/>
    <p:sldId id="298" r:id="rId17"/>
    <p:sldId id="305" r:id="rId18"/>
    <p:sldId id="389" r:id="rId19"/>
    <p:sldId id="400" r:id="rId20"/>
    <p:sldId id="388" r:id="rId21"/>
    <p:sldId id="391" r:id="rId22"/>
    <p:sldId id="392" r:id="rId23"/>
    <p:sldId id="390" r:id="rId24"/>
    <p:sldId id="386" r:id="rId25"/>
    <p:sldId id="387" r:id="rId26"/>
    <p:sldId id="258" r:id="rId27"/>
    <p:sldId id="260" r:id="rId2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 Frazier" initials="WF" lastIdx="1" clrIdx="0"/>
  <p:cmAuthor id="2" name=" "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20" autoAdjust="0"/>
  </p:normalViewPr>
  <p:slideViewPr>
    <p:cSldViewPr snapToGrid="0">
      <p:cViewPr>
        <p:scale>
          <a:sx n="80" d="100"/>
          <a:sy n="80" d="100"/>
        </p:scale>
        <p:origin x="378" y="-660"/>
      </p:cViewPr>
      <p:guideLst>
        <p:guide orient="horz" pos="2160"/>
        <p:guide pos="3840"/>
      </p:guideLst>
    </p:cSldViewPr>
  </p:slideViewPr>
  <p:notesTextViewPr>
    <p:cViewPr>
      <p:scale>
        <a:sx n="1" d="1"/>
        <a:sy n="1" d="1"/>
      </p:scale>
      <p:origin x="0" y="0"/>
    </p:cViewPr>
  </p:notesTextViewPr>
  <p:sorterViewPr>
    <p:cViewPr varScale="1">
      <p:scale>
        <a:sx n="1" d="1"/>
        <a:sy n="1" d="1"/>
      </p:scale>
      <p:origin x="0" y="-6642"/>
    </p:cViewPr>
  </p:sorterViewPr>
  <p:notesViewPr>
    <p:cSldViewPr snapToGrid="0">
      <p:cViewPr varScale="1">
        <p:scale>
          <a:sx n="68" d="100"/>
          <a:sy n="68" d="100"/>
        </p:scale>
        <p:origin x="3288" y="-14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AA77E-66EC-4847-903C-DBAD46A94840}" type="doc">
      <dgm:prSet loTypeId="urn:microsoft.com/office/officeart/2005/8/layout/hChevron3" loCatId="process" qsTypeId="urn:microsoft.com/office/officeart/2005/8/quickstyle/simple1" qsCatId="simple" csTypeId="urn:microsoft.com/office/officeart/2005/8/colors/colorful2" csCatId="colorful"/>
      <dgm:spPr/>
      <dgm:t>
        <a:bodyPr/>
        <a:lstStyle/>
        <a:p>
          <a:endParaRPr lang="en-US"/>
        </a:p>
      </dgm:t>
    </dgm:pt>
    <dgm:pt modelId="{A1C00C19-4400-4C35-ADF6-002086F7CB3F}">
      <dgm:prSet/>
      <dgm:spPr/>
      <dgm:t>
        <a:bodyPr/>
        <a:lstStyle/>
        <a:p>
          <a:r>
            <a:rPr lang="en-US"/>
            <a:t>Supervisee will upload to Board’s web portal.</a:t>
          </a:r>
        </a:p>
      </dgm:t>
    </dgm:pt>
    <dgm:pt modelId="{DD4FA1F7-0DFB-4DF4-AD9C-A7007B1FAAF4}" type="parTrans" cxnId="{DE72653A-6279-4681-B0E8-8CDAA7FE834E}">
      <dgm:prSet/>
      <dgm:spPr/>
      <dgm:t>
        <a:bodyPr/>
        <a:lstStyle/>
        <a:p>
          <a:endParaRPr lang="en-US"/>
        </a:p>
      </dgm:t>
    </dgm:pt>
    <dgm:pt modelId="{96439D3E-9FF6-41F8-BA98-8777EDB77E5E}" type="sibTrans" cxnId="{DE72653A-6279-4681-B0E8-8CDAA7FE834E}">
      <dgm:prSet/>
      <dgm:spPr/>
      <dgm:t>
        <a:bodyPr/>
        <a:lstStyle/>
        <a:p>
          <a:endParaRPr lang="en-US"/>
        </a:p>
      </dgm:t>
    </dgm:pt>
    <dgm:pt modelId="{4300FDDC-8C12-476C-ADA8-71FA006685A2}">
      <dgm:prSet/>
      <dgm:spPr/>
      <dgm:t>
        <a:bodyPr/>
        <a:lstStyle/>
        <a:p>
          <a:r>
            <a:rPr lang="en-US"/>
            <a:t>Supervisor will ‘concur’. </a:t>
          </a:r>
        </a:p>
      </dgm:t>
    </dgm:pt>
    <dgm:pt modelId="{91FB6F6D-8767-4C19-9C61-C25495813AF8}" type="parTrans" cxnId="{9BE2966C-60DF-4BAB-8B1B-B40C9D823302}">
      <dgm:prSet/>
      <dgm:spPr/>
      <dgm:t>
        <a:bodyPr/>
        <a:lstStyle/>
        <a:p>
          <a:endParaRPr lang="en-US"/>
        </a:p>
      </dgm:t>
    </dgm:pt>
    <dgm:pt modelId="{1672BA9B-8DC5-40D9-B033-A91F0A23B32C}" type="sibTrans" cxnId="{9BE2966C-60DF-4BAB-8B1B-B40C9D823302}">
      <dgm:prSet/>
      <dgm:spPr/>
      <dgm:t>
        <a:bodyPr/>
        <a:lstStyle/>
        <a:p>
          <a:endParaRPr lang="en-US"/>
        </a:p>
      </dgm:t>
    </dgm:pt>
    <dgm:pt modelId="{ED3C4336-2E43-46A4-ADB4-802BE66951B7}" type="pres">
      <dgm:prSet presAssocID="{DEBAA77E-66EC-4847-903C-DBAD46A94840}" presName="Name0" presStyleCnt="0">
        <dgm:presLayoutVars>
          <dgm:dir/>
          <dgm:resizeHandles val="exact"/>
        </dgm:presLayoutVars>
      </dgm:prSet>
      <dgm:spPr/>
    </dgm:pt>
    <dgm:pt modelId="{47AAF433-5249-4E32-A497-B2607CFD47F0}" type="pres">
      <dgm:prSet presAssocID="{A1C00C19-4400-4C35-ADF6-002086F7CB3F}" presName="parTxOnly" presStyleLbl="node1" presStyleIdx="0" presStyleCnt="2">
        <dgm:presLayoutVars>
          <dgm:bulletEnabled val="1"/>
        </dgm:presLayoutVars>
      </dgm:prSet>
      <dgm:spPr/>
    </dgm:pt>
    <dgm:pt modelId="{74DD2E74-7776-4A8D-A3F9-4E2D822DB4B5}" type="pres">
      <dgm:prSet presAssocID="{96439D3E-9FF6-41F8-BA98-8777EDB77E5E}" presName="parSpace" presStyleCnt="0"/>
      <dgm:spPr/>
    </dgm:pt>
    <dgm:pt modelId="{EE14E60E-CEE2-4481-BD5D-968110E188A1}" type="pres">
      <dgm:prSet presAssocID="{4300FDDC-8C12-476C-ADA8-71FA006685A2}" presName="parTxOnly" presStyleLbl="node1" presStyleIdx="1" presStyleCnt="2">
        <dgm:presLayoutVars>
          <dgm:bulletEnabled val="1"/>
        </dgm:presLayoutVars>
      </dgm:prSet>
      <dgm:spPr/>
    </dgm:pt>
  </dgm:ptLst>
  <dgm:cxnLst>
    <dgm:cxn modelId="{F877BA31-F4C8-40D4-B274-31DE7B6B896B}" type="presOf" srcId="{4300FDDC-8C12-476C-ADA8-71FA006685A2}" destId="{EE14E60E-CEE2-4481-BD5D-968110E188A1}" srcOrd="0" destOrd="0" presId="urn:microsoft.com/office/officeart/2005/8/layout/hChevron3"/>
    <dgm:cxn modelId="{DE72653A-6279-4681-B0E8-8CDAA7FE834E}" srcId="{DEBAA77E-66EC-4847-903C-DBAD46A94840}" destId="{A1C00C19-4400-4C35-ADF6-002086F7CB3F}" srcOrd="0" destOrd="0" parTransId="{DD4FA1F7-0DFB-4DF4-AD9C-A7007B1FAAF4}" sibTransId="{96439D3E-9FF6-41F8-BA98-8777EDB77E5E}"/>
    <dgm:cxn modelId="{9BE2966C-60DF-4BAB-8B1B-B40C9D823302}" srcId="{DEBAA77E-66EC-4847-903C-DBAD46A94840}" destId="{4300FDDC-8C12-476C-ADA8-71FA006685A2}" srcOrd="1" destOrd="0" parTransId="{91FB6F6D-8767-4C19-9C61-C25495813AF8}" sibTransId="{1672BA9B-8DC5-40D9-B033-A91F0A23B32C}"/>
    <dgm:cxn modelId="{030BEAC1-CD7D-4C1D-A8A6-BDD3629A4825}" type="presOf" srcId="{A1C00C19-4400-4C35-ADF6-002086F7CB3F}" destId="{47AAF433-5249-4E32-A497-B2607CFD47F0}" srcOrd="0" destOrd="0" presId="urn:microsoft.com/office/officeart/2005/8/layout/hChevron3"/>
    <dgm:cxn modelId="{FE9106DE-1FB2-4661-9EA4-7A6838DFC231}" type="presOf" srcId="{DEBAA77E-66EC-4847-903C-DBAD46A94840}" destId="{ED3C4336-2E43-46A4-ADB4-802BE66951B7}" srcOrd="0" destOrd="0" presId="urn:microsoft.com/office/officeart/2005/8/layout/hChevron3"/>
    <dgm:cxn modelId="{923069BD-03DD-4913-A6BA-37D79450E0F1}" type="presParOf" srcId="{ED3C4336-2E43-46A4-ADB4-802BE66951B7}" destId="{47AAF433-5249-4E32-A497-B2607CFD47F0}" srcOrd="0" destOrd="0" presId="urn:microsoft.com/office/officeart/2005/8/layout/hChevron3"/>
    <dgm:cxn modelId="{D614F437-CCBA-4CF6-AFB8-2C40B03CC0CD}" type="presParOf" srcId="{ED3C4336-2E43-46A4-ADB4-802BE66951B7}" destId="{74DD2E74-7776-4A8D-A3F9-4E2D822DB4B5}" srcOrd="1" destOrd="0" presId="urn:microsoft.com/office/officeart/2005/8/layout/hChevron3"/>
    <dgm:cxn modelId="{04DEA098-CA59-4B0E-A45E-1D77F81162DF}" type="presParOf" srcId="{ED3C4336-2E43-46A4-ADB4-802BE66951B7}" destId="{EE14E60E-CEE2-4481-BD5D-968110E188A1}"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AF433-5249-4E32-A497-B2607CFD47F0}">
      <dsp:nvSpPr>
        <dsp:cNvPr id="0" name=""/>
        <dsp:cNvSpPr/>
      </dsp:nvSpPr>
      <dsp:spPr>
        <a:xfrm>
          <a:off x="7514" y="979729"/>
          <a:ext cx="5335058" cy="2134023"/>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60008" bIns="120015" numCol="1" spcCol="1270" anchor="ctr" anchorCtr="0">
          <a:noAutofit/>
        </a:bodyPr>
        <a:lstStyle/>
        <a:p>
          <a:pPr marL="0" lvl="0" indent="0" algn="ctr" defTabSz="2000250">
            <a:lnSpc>
              <a:spcPct val="90000"/>
            </a:lnSpc>
            <a:spcBef>
              <a:spcPct val="0"/>
            </a:spcBef>
            <a:spcAft>
              <a:spcPct val="35000"/>
            </a:spcAft>
            <a:buNone/>
          </a:pPr>
          <a:r>
            <a:rPr lang="en-US" sz="4500" kern="1200"/>
            <a:t>Supervisee will upload to Board’s web portal.</a:t>
          </a:r>
        </a:p>
      </dsp:txBody>
      <dsp:txXfrm>
        <a:off x="7514" y="979729"/>
        <a:ext cx="4801552" cy="2134023"/>
      </dsp:txXfrm>
    </dsp:sp>
    <dsp:sp modelId="{EE14E60E-CEE2-4481-BD5D-968110E188A1}">
      <dsp:nvSpPr>
        <dsp:cNvPr id="0" name=""/>
        <dsp:cNvSpPr/>
      </dsp:nvSpPr>
      <dsp:spPr>
        <a:xfrm>
          <a:off x="4275560" y="979729"/>
          <a:ext cx="5335058" cy="2134023"/>
        </a:xfrm>
        <a:prstGeom prst="chevron">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120015" rIns="60008" bIns="120015" numCol="1" spcCol="1270" anchor="ctr" anchorCtr="0">
          <a:noAutofit/>
        </a:bodyPr>
        <a:lstStyle/>
        <a:p>
          <a:pPr marL="0" lvl="0" indent="0" algn="ctr" defTabSz="2000250">
            <a:lnSpc>
              <a:spcPct val="90000"/>
            </a:lnSpc>
            <a:spcBef>
              <a:spcPct val="0"/>
            </a:spcBef>
            <a:spcAft>
              <a:spcPct val="35000"/>
            </a:spcAft>
            <a:buNone/>
          </a:pPr>
          <a:r>
            <a:rPr lang="en-US" sz="4500" kern="1200"/>
            <a:t>Supervisor will ‘concur’. </a:t>
          </a:r>
        </a:p>
      </dsp:txBody>
      <dsp:txXfrm>
        <a:off x="5342572" y="979729"/>
        <a:ext cx="3201035" cy="21340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3342" tIns="46671" rIns="93342" bIns="46671" rtlCol="0"/>
          <a:lstStyle>
            <a:lvl1pPr algn="r">
              <a:defRPr sz="1200"/>
            </a:lvl1pPr>
          </a:lstStyle>
          <a:p>
            <a:fld id="{F94B9C89-4D8C-4986-9069-C41B35E6B08F}" type="datetimeFigureOut">
              <a:rPr lang="en-US" smtClean="0"/>
              <a:t>8/31/2020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3342" tIns="46671" rIns="93342" bIns="466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3342" tIns="46671" rIns="93342" bIns="46671" rtlCol="0" anchor="b"/>
          <a:lstStyle>
            <a:lvl1pPr algn="r">
              <a:defRPr sz="1200"/>
            </a:lvl1pPr>
          </a:lstStyle>
          <a:p>
            <a:fld id="{74971A85-477E-4582-982B-FC117D288768}" type="slidenum">
              <a:rPr lang="en-US" smtClean="0"/>
              <a:t>‹#›</a:t>
            </a:fld>
            <a:endParaRPr lang="en-US"/>
          </a:p>
        </p:txBody>
      </p:sp>
    </p:spTree>
    <p:extLst>
      <p:ext uri="{BB962C8B-B14F-4D97-AF65-F5344CB8AC3E}">
        <p14:creationId xmlns:p14="http://schemas.microsoft.com/office/powerpoint/2010/main" val="342823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SS/VW</a:t>
            </a:r>
          </a:p>
          <a:p>
            <a:r>
              <a:rPr lang="en-US" dirty="0"/>
              <a:t>Cannot piecemeal degree </a:t>
            </a:r>
          </a:p>
          <a:p>
            <a:r>
              <a:rPr lang="en-US" dirty="0"/>
              <a:t>NCE can be taken prior to degree confirmation </a:t>
            </a:r>
          </a:p>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1</a:t>
            </a:fld>
            <a:endParaRPr lang="en-US"/>
          </a:p>
        </p:txBody>
      </p:sp>
    </p:spTree>
    <p:extLst>
      <p:ext uri="{BB962C8B-B14F-4D97-AF65-F5344CB8AC3E}">
        <p14:creationId xmlns:p14="http://schemas.microsoft.com/office/powerpoint/2010/main" val="1925340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12</a:t>
            </a:fld>
            <a:endParaRPr lang="en-US"/>
          </a:p>
        </p:txBody>
      </p:sp>
    </p:spTree>
    <p:extLst>
      <p:ext uri="{BB962C8B-B14F-4D97-AF65-F5344CB8AC3E}">
        <p14:creationId xmlns:p14="http://schemas.microsoft.com/office/powerpoint/2010/main" val="16061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KS/LE</a:t>
            </a:r>
          </a:p>
          <a:p>
            <a:pPr marL="175016" indent="-175016">
              <a:buFont typeface="Arial" panose="020B0604020202020204" pitchFamily="34" charset="0"/>
              <a:buChar char="•"/>
            </a:pPr>
            <a:r>
              <a:rPr lang="en-US" dirty="0"/>
              <a:t>Applicants after July 1, 2018 will not longer be able to count internship and practicum hours</a:t>
            </a:r>
          </a:p>
        </p:txBody>
      </p:sp>
      <p:sp>
        <p:nvSpPr>
          <p:cNvPr id="4" name="Slide Number Placeholder 3"/>
          <p:cNvSpPr>
            <a:spLocks noGrp="1"/>
          </p:cNvSpPr>
          <p:nvPr>
            <p:ph type="sldNum" sz="quarter" idx="10"/>
          </p:nvPr>
        </p:nvSpPr>
        <p:spPr/>
        <p:txBody>
          <a:bodyPr/>
          <a:lstStyle/>
          <a:p>
            <a:fld id="{74971A85-477E-4582-982B-FC117D288768}" type="slidenum">
              <a:rPr lang="en-US" smtClean="0"/>
              <a:t>13</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KS/LE</a:t>
            </a:r>
          </a:p>
        </p:txBody>
      </p:sp>
      <p:sp>
        <p:nvSpPr>
          <p:cNvPr id="4" name="Slide Number Placeholder 3"/>
          <p:cNvSpPr>
            <a:spLocks noGrp="1"/>
          </p:cNvSpPr>
          <p:nvPr>
            <p:ph type="sldNum" sz="quarter" idx="10"/>
          </p:nvPr>
        </p:nvSpPr>
        <p:spPr/>
        <p:txBody>
          <a:bodyPr/>
          <a:lstStyle/>
          <a:p>
            <a:fld id="{74971A85-477E-4582-982B-FC117D288768}" type="slidenum">
              <a:rPr lang="en-US" smtClean="0"/>
              <a:t>14</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KS/LE</a:t>
            </a:r>
          </a:p>
        </p:txBody>
      </p:sp>
      <p:sp>
        <p:nvSpPr>
          <p:cNvPr id="4" name="Slide Number Placeholder 3"/>
          <p:cNvSpPr>
            <a:spLocks noGrp="1"/>
          </p:cNvSpPr>
          <p:nvPr>
            <p:ph type="sldNum" sz="quarter" idx="10"/>
          </p:nvPr>
        </p:nvSpPr>
        <p:spPr/>
        <p:txBody>
          <a:bodyPr/>
          <a:lstStyle/>
          <a:p>
            <a:fld id="{74971A85-477E-4582-982B-FC117D288768}" type="slidenum">
              <a:rPr lang="en-US" smtClean="0"/>
              <a:t>15</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KS/LE</a:t>
            </a:r>
          </a:p>
          <a:p>
            <a:pPr marL="175016" indent="-175016">
              <a:buFont typeface="Arial" panose="020B0604020202020204" pitchFamily="34" charset="0"/>
              <a:buChar char="•"/>
            </a:pPr>
            <a:r>
              <a:rPr lang="en-US" dirty="0"/>
              <a:t>Any person that provides counseling or supervision services through the means of Distance Professional Services must be licensed both in the location where services are provided by the professional as well as in the location of the recipient of the services</a:t>
            </a:r>
          </a:p>
        </p:txBody>
      </p:sp>
      <p:sp>
        <p:nvSpPr>
          <p:cNvPr id="4" name="Slide Number Placeholder 3"/>
          <p:cNvSpPr>
            <a:spLocks noGrp="1"/>
          </p:cNvSpPr>
          <p:nvPr>
            <p:ph type="sldNum" sz="quarter" idx="10"/>
          </p:nvPr>
        </p:nvSpPr>
        <p:spPr/>
        <p:txBody>
          <a:bodyPr/>
          <a:lstStyle/>
          <a:p>
            <a:fld id="{74971A85-477E-4582-982B-FC117D288768}" type="slidenum">
              <a:rPr lang="en-US" smtClean="0"/>
              <a:t>16</a:t>
            </a:fld>
            <a:endParaRPr lang="en-US"/>
          </a:p>
        </p:txBody>
      </p:sp>
    </p:spTree>
    <p:extLst>
      <p:ext uri="{BB962C8B-B14F-4D97-AF65-F5344CB8AC3E}">
        <p14:creationId xmlns:p14="http://schemas.microsoft.com/office/powerpoint/2010/main" val="52984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SS/VW</a:t>
            </a:r>
          </a:p>
        </p:txBody>
      </p:sp>
      <p:sp>
        <p:nvSpPr>
          <p:cNvPr id="4" name="Slide Number Placeholder 3"/>
          <p:cNvSpPr>
            <a:spLocks noGrp="1"/>
          </p:cNvSpPr>
          <p:nvPr>
            <p:ph type="sldNum" sz="quarter" idx="10"/>
          </p:nvPr>
        </p:nvSpPr>
        <p:spPr/>
        <p:txBody>
          <a:bodyPr/>
          <a:lstStyle/>
          <a:p>
            <a:fld id="{74971A85-477E-4582-982B-FC117D288768}" type="slidenum">
              <a:rPr lang="en-US" smtClean="0"/>
              <a:t>17</a:t>
            </a:fld>
            <a:endParaRPr lang="en-US"/>
          </a:p>
        </p:txBody>
      </p:sp>
    </p:spTree>
    <p:extLst>
      <p:ext uri="{BB962C8B-B14F-4D97-AF65-F5344CB8AC3E}">
        <p14:creationId xmlns:p14="http://schemas.microsoft.com/office/powerpoint/2010/main" val="410713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KS/LE</a:t>
            </a:r>
          </a:p>
          <a:p>
            <a:pPr marL="175016" indent="-175016">
              <a:buFont typeface="Arial" panose="020B0604020202020204" pitchFamily="34" charset="0"/>
              <a:buChar char="•"/>
            </a:pPr>
            <a:r>
              <a:rPr lang="en-US" dirty="0"/>
              <a:t>Applicants after July 1, 2018 will not longer be able to count internship and practicum hours</a:t>
            </a:r>
          </a:p>
        </p:txBody>
      </p:sp>
      <p:sp>
        <p:nvSpPr>
          <p:cNvPr id="4" name="Slide Number Placeholder 3"/>
          <p:cNvSpPr>
            <a:spLocks noGrp="1"/>
          </p:cNvSpPr>
          <p:nvPr>
            <p:ph type="sldNum" sz="quarter" idx="10"/>
          </p:nvPr>
        </p:nvSpPr>
        <p:spPr/>
        <p:txBody>
          <a:bodyPr/>
          <a:lstStyle/>
          <a:p>
            <a:fld id="{74971A85-477E-4582-982B-FC117D288768}" type="slidenum">
              <a:rPr lang="en-US" smtClean="0"/>
              <a:t>18</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KS/LE</a:t>
            </a:r>
          </a:p>
        </p:txBody>
      </p:sp>
      <p:sp>
        <p:nvSpPr>
          <p:cNvPr id="4" name="Slide Number Placeholder 3"/>
          <p:cNvSpPr>
            <a:spLocks noGrp="1"/>
          </p:cNvSpPr>
          <p:nvPr>
            <p:ph type="sldNum" sz="quarter" idx="10"/>
          </p:nvPr>
        </p:nvSpPr>
        <p:spPr/>
        <p:txBody>
          <a:bodyPr/>
          <a:lstStyle/>
          <a:p>
            <a:fld id="{74971A85-477E-4582-982B-FC117D288768}" type="slidenum">
              <a:rPr lang="en-US" smtClean="0"/>
              <a:t>19</a:t>
            </a:fld>
            <a:endParaRPr lang="en-US"/>
          </a:p>
        </p:txBody>
      </p:sp>
    </p:spTree>
    <p:extLst>
      <p:ext uri="{BB962C8B-B14F-4D97-AF65-F5344CB8AC3E}">
        <p14:creationId xmlns:p14="http://schemas.microsoft.com/office/powerpoint/2010/main" val="80768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5016" indent="-175016">
              <a:buFont typeface="Arial" panose="020B0604020202020204" pitchFamily="34" charset="0"/>
              <a:buChar char="•"/>
            </a:pPr>
            <a:r>
              <a:rPr lang="en-US" dirty="0"/>
              <a:t>Applicants after July 1, 2018 will no longer be able to count internship and practicum hours</a:t>
            </a:r>
          </a:p>
        </p:txBody>
      </p:sp>
      <p:sp>
        <p:nvSpPr>
          <p:cNvPr id="4" name="Slide Number Placeholder 3"/>
          <p:cNvSpPr>
            <a:spLocks noGrp="1"/>
          </p:cNvSpPr>
          <p:nvPr>
            <p:ph type="sldNum" sz="quarter" idx="10"/>
          </p:nvPr>
        </p:nvSpPr>
        <p:spPr/>
        <p:txBody>
          <a:bodyPr/>
          <a:lstStyle/>
          <a:p>
            <a:fld id="{74971A85-477E-4582-982B-FC117D288768}" type="slidenum">
              <a:rPr lang="en-US" smtClean="0"/>
              <a:t>22</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SS/VW</a:t>
            </a:r>
          </a:p>
          <a:p>
            <a:r>
              <a:rPr lang="en-US" dirty="0"/>
              <a:t>Cannot piecemeal degree </a:t>
            </a:r>
          </a:p>
          <a:p>
            <a:r>
              <a:rPr lang="en-US" dirty="0"/>
              <a:t>NCE can be taken prior to degree confirmation </a:t>
            </a:r>
          </a:p>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2</a:t>
            </a:fld>
            <a:endParaRPr lang="en-US"/>
          </a:p>
        </p:txBody>
      </p:sp>
    </p:spTree>
    <p:extLst>
      <p:ext uri="{BB962C8B-B14F-4D97-AF65-F5344CB8AC3E}">
        <p14:creationId xmlns:p14="http://schemas.microsoft.com/office/powerpoint/2010/main" val="192534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SS/VW</a:t>
            </a:r>
          </a:p>
        </p:txBody>
      </p:sp>
      <p:sp>
        <p:nvSpPr>
          <p:cNvPr id="4" name="Slide Number Placeholder 3"/>
          <p:cNvSpPr>
            <a:spLocks noGrp="1"/>
          </p:cNvSpPr>
          <p:nvPr>
            <p:ph type="sldNum" sz="quarter" idx="5"/>
          </p:nvPr>
        </p:nvSpPr>
        <p:spPr/>
        <p:txBody>
          <a:bodyPr/>
          <a:lstStyle/>
          <a:p>
            <a:fld id="{74971A85-477E-4582-982B-FC117D288768}" type="slidenum">
              <a:rPr lang="en-US" smtClean="0"/>
              <a:t>3</a:t>
            </a:fld>
            <a:endParaRPr lang="en-US"/>
          </a:p>
        </p:txBody>
      </p:sp>
    </p:spTree>
    <p:extLst>
      <p:ext uri="{BB962C8B-B14F-4D97-AF65-F5344CB8AC3E}">
        <p14:creationId xmlns:p14="http://schemas.microsoft.com/office/powerpoint/2010/main" val="268191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KS/LE</a:t>
            </a:r>
          </a:p>
        </p:txBody>
      </p:sp>
      <p:sp>
        <p:nvSpPr>
          <p:cNvPr id="4" name="Slide Number Placeholder 3"/>
          <p:cNvSpPr>
            <a:spLocks noGrp="1"/>
          </p:cNvSpPr>
          <p:nvPr>
            <p:ph type="sldNum" sz="quarter" idx="10"/>
          </p:nvPr>
        </p:nvSpPr>
        <p:spPr/>
        <p:txBody>
          <a:bodyPr/>
          <a:lstStyle/>
          <a:p>
            <a:fld id="{74971A85-477E-4582-982B-FC117D288768}" type="slidenum">
              <a:rPr lang="en-US" smtClean="0"/>
              <a:t>4</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KS/LE</a:t>
            </a:r>
          </a:p>
        </p:txBody>
      </p:sp>
      <p:sp>
        <p:nvSpPr>
          <p:cNvPr id="4" name="Slide Number Placeholder 3"/>
          <p:cNvSpPr>
            <a:spLocks noGrp="1"/>
          </p:cNvSpPr>
          <p:nvPr>
            <p:ph type="sldNum" sz="quarter" idx="10"/>
          </p:nvPr>
        </p:nvSpPr>
        <p:spPr/>
        <p:txBody>
          <a:bodyPr/>
          <a:lstStyle/>
          <a:p>
            <a:fld id="{74971A85-477E-4582-982B-FC117D288768}" type="slidenum">
              <a:rPr lang="en-US" smtClean="0"/>
              <a:t>5</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KS/LE</a:t>
            </a:r>
          </a:p>
        </p:txBody>
      </p:sp>
      <p:sp>
        <p:nvSpPr>
          <p:cNvPr id="4" name="Slide Number Placeholder 3"/>
          <p:cNvSpPr>
            <a:spLocks noGrp="1"/>
          </p:cNvSpPr>
          <p:nvPr>
            <p:ph type="sldNum" sz="quarter" idx="10"/>
          </p:nvPr>
        </p:nvSpPr>
        <p:spPr/>
        <p:txBody>
          <a:bodyPr/>
          <a:lstStyle/>
          <a:p>
            <a:fld id="{74971A85-477E-4582-982B-FC117D288768}" type="slidenum">
              <a:rPr lang="en-US" smtClean="0"/>
              <a:t>6</a:t>
            </a:fld>
            <a:endParaRPr lang="en-US"/>
          </a:p>
        </p:txBody>
      </p:sp>
    </p:spTree>
    <p:extLst>
      <p:ext uri="{BB962C8B-B14F-4D97-AF65-F5344CB8AC3E}">
        <p14:creationId xmlns:p14="http://schemas.microsoft.com/office/powerpoint/2010/main" val="238877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SS/VW</a:t>
            </a:r>
          </a:p>
          <a:p>
            <a:r>
              <a:rPr lang="en-US" dirty="0" err="1"/>
              <a:t>DoP</a:t>
            </a:r>
            <a:r>
              <a:rPr lang="en-US" dirty="0"/>
              <a:t> required regardless of setting of practice</a:t>
            </a:r>
          </a:p>
          <a:p>
            <a:r>
              <a:rPr lang="en-US" dirty="0"/>
              <a:t>Added by RS - For non-governed by settings, location/address and LPC onsite while P-LPC is providing services must be clearly documented. </a:t>
            </a:r>
          </a:p>
          <a:p>
            <a:endParaRPr lang="en-US" dirty="0"/>
          </a:p>
          <a:p>
            <a:endParaRPr lang="en-US" dirty="0"/>
          </a:p>
        </p:txBody>
      </p:sp>
      <p:sp>
        <p:nvSpPr>
          <p:cNvPr id="4" name="Slide Number Placeholder 3"/>
          <p:cNvSpPr>
            <a:spLocks noGrp="1"/>
          </p:cNvSpPr>
          <p:nvPr>
            <p:ph type="sldNum" sz="quarter" idx="10"/>
          </p:nvPr>
        </p:nvSpPr>
        <p:spPr/>
        <p:txBody>
          <a:bodyPr/>
          <a:lstStyle/>
          <a:p>
            <a:fld id="{74971A85-477E-4582-982B-FC117D288768}" type="slidenum">
              <a:rPr lang="en-US" smtClean="0"/>
              <a:t>7</a:t>
            </a:fld>
            <a:endParaRPr lang="en-US"/>
          </a:p>
        </p:txBody>
      </p:sp>
    </p:spTree>
    <p:extLst>
      <p:ext uri="{BB962C8B-B14F-4D97-AF65-F5344CB8AC3E}">
        <p14:creationId xmlns:p14="http://schemas.microsoft.com/office/powerpoint/2010/main" val="410713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10</a:t>
            </a:fld>
            <a:endParaRPr lang="en-US"/>
          </a:p>
        </p:txBody>
      </p:sp>
    </p:spTree>
    <p:extLst>
      <p:ext uri="{BB962C8B-B14F-4D97-AF65-F5344CB8AC3E}">
        <p14:creationId xmlns:p14="http://schemas.microsoft.com/office/powerpoint/2010/main" val="417239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11</a:t>
            </a:fld>
            <a:endParaRPr lang="en-US"/>
          </a:p>
        </p:txBody>
      </p:sp>
    </p:spTree>
    <p:extLst>
      <p:ext uri="{BB962C8B-B14F-4D97-AF65-F5344CB8AC3E}">
        <p14:creationId xmlns:p14="http://schemas.microsoft.com/office/powerpoint/2010/main" val="84118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50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93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602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980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255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416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961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16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77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31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067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71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30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410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790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55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646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Licensed Professional Counselor (P-LPC) </a:t>
            </a:r>
          </a:p>
        </p:txBody>
      </p:sp>
      <p:sp>
        <p:nvSpPr>
          <p:cNvPr id="3" name="Content Placeholder 2"/>
          <p:cNvSpPr>
            <a:spLocks noGrp="1"/>
          </p:cNvSpPr>
          <p:nvPr>
            <p:ph idx="1"/>
          </p:nvPr>
        </p:nvSpPr>
        <p:spPr>
          <a:xfrm>
            <a:off x="677334" y="2160589"/>
            <a:ext cx="9286118" cy="3880773"/>
          </a:xfrm>
        </p:spPr>
        <p:txBody>
          <a:bodyPr>
            <a:normAutofit/>
          </a:bodyPr>
          <a:lstStyle/>
          <a:p>
            <a:pPr>
              <a:buFont typeface="Wingdings" panose="05000000000000000000" pitchFamily="2" charset="2"/>
              <a:buChar char="Ø"/>
            </a:pPr>
            <a:r>
              <a:rPr lang="en-US" sz="3600" dirty="0"/>
              <a:t>Application requirements</a:t>
            </a:r>
          </a:p>
          <a:p>
            <a:pPr lvl="1">
              <a:buFont typeface="Arial" panose="020B0604020202020204" pitchFamily="34" charset="0"/>
              <a:buChar char="•"/>
            </a:pPr>
            <a:r>
              <a:rPr lang="en-US" sz="2800" dirty="0"/>
              <a:t>Complete 60 graduate semester hour (90 quarter hour) master’s degree, which includes the 12 course content areas</a:t>
            </a:r>
          </a:p>
          <a:p>
            <a:pPr lvl="1">
              <a:buFont typeface="Arial" panose="020B0604020202020204" pitchFamily="34" charset="0"/>
              <a:buChar char="•"/>
            </a:pPr>
            <a:endParaRPr lang="en-US" sz="2800" dirty="0"/>
          </a:p>
          <a:p>
            <a:pPr lvl="1">
              <a:spcBef>
                <a:spcPts val="0"/>
              </a:spcBef>
              <a:buFont typeface="Arial" panose="020B0604020202020204" pitchFamily="34" charset="0"/>
              <a:buChar char="•"/>
            </a:pPr>
            <a:r>
              <a:rPr lang="en-US" sz="2800" dirty="0"/>
              <a:t>Pass the National Counselor Exam</a:t>
            </a:r>
          </a:p>
          <a:p>
            <a:pPr lvl="2">
              <a:spcBef>
                <a:spcPts val="0"/>
              </a:spcBef>
              <a:buFont typeface="Arial" panose="020B0604020202020204" pitchFamily="34" charset="0"/>
              <a:buChar char="•"/>
            </a:pPr>
            <a:r>
              <a:rPr lang="en-US" sz="2400" dirty="0"/>
              <a:t>Does not require Board approval…even though the NBCC site indicates differently.</a:t>
            </a:r>
          </a:p>
          <a:p>
            <a:pPr lvl="1"/>
            <a:endParaRPr lang="en-US" dirty="0"/>
          </a:p>
        </p:txBody>
      </p:sp>
    </p:spTree>
    <p:extLst>
      <p:ext uri="{BB962C8B-B14F-4D97-AF65-F5344CB8AC3E}">
        <p14:creationId xmlns:p14="http://schemas.microsoft.com/office/powerpoint/2010/main" val="327924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grpSp>
        <p:nvGrpSpPr>
          <p:cNvPr id="8" name="Group 7">
            <a:extLst>
              <a:ext uri="{FF2B5EF4-FFF2-40B4-BE49-F238E27FC236}">
                <a16:creationId xmlns:a16="http://schemas.microsoft.com/office/drawing/2014/main" id="{E983351D-A965-4F40-83A9-526278A1553B}"/>
              </a:ext>
            </a:extLst>
          </p:cNvPr>
          <p:cNvGrpSpPr/>
          <p:nvPr/>
        </p:nvGrpSpPr>
        <p:grpSpPr>
          <a:xfrm>
            <a:off x="258966" y="1375413"/>
            <a:ext cx="10813100" cy="5005290"/>
            <a:chOff x="871915" y="1921838"/>
            <a:chExt cx="8872867" cy="4107173"/>
          </a:xfrm>
        </p:grpSpPr>
        <p:pic>
          <p:nvPicPr>
            <p:cNvPr id="5" name="Picture 4">
              <a:extLst>
                <a:ext uri="{FF2B5EF4-FFF2-40B4-BE49-F238E27FC236}">
                  <a16:creationId xmlns:a16="http://schemas.microsoft.com/office/drawing/2014/main" id="{ACF709E9-2184-41A3-968D-49626B873144}"/>
                </a:ext>
              </a:extLst>
            </p:cNvPr>
            <p:cNvPicPr>
              <a:picLocks noChangeAspect="1"/>
            </p:cNvPicPr>
            <p:nvPr/>
          </p:nvPicPr>
          <p:blipFill>
            <a:blip r:embed="rId3"/>
            <a:stretch>
              <a:fillRect/>
            </a:stretch>
          </p:blipFill>
          <p:spPr>
            <a:xfrm>
              <a:off x="871915" y="1921838"/>
              <a:ext cx="8872866" cy="2342513"/>
            </a:xfrm>
            <a:prstGeom prst="rect">
              <a:avLst/>
            </a:prstGeom>
          </p:spPr>
        </p:pic>
        <p:pic>
          <p:nvPicPr>
            <p:cNvPr id="7" name="Picture 6">
              <a:extLst>
                <a:ext uri="{FF2B5EF4-FFF2-40B4-BE49-F238E27FC236}">
                  <a16:creationId xmlns:a16="http://schemas.microsoft.com/office/drawing/2014/main" id="{7426820B-AEE4-479F-999D-DB3A20489228}"/>
                </a:ext>
              </a:extLst>
            </p:cNvPr>
            <p:cNvPicPr>
              <a:picLocks noChangeAspect="1"/>
            </p:cNvPicPr>
            <p:nvPr/>
          </p:nvPicPr>
          <p:blipFill>
            <a:blip r:embed="rId4"/>
            <a:stretch>
              <a:fillRect/>
            </a:stretch>
          </p:blipFill>
          <p:spPr>
            <a:xfrm>
              <a:off x="871915" y="4264351"/>
              <a:ext cx="8872867" cy="1764660"/>
            </a:xfrm>
            <a:prstGeom prst="rect">
              <a:avLst/>
            </a:prstGeom>
          </p:spPr>
        </p:pic>
      </p:grpSp>
    </p:spTree>
    <p:extLst>
      <p:ext uri="{BB962C8B-B14F-4D97-AF65-F5344CB8AC3E}">
        <p14:creationId xmlns:p14="http://schemas.microsoft.com/office/powerpoint/2010/main" val="396316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4" name="Picture 3">
            <a:extLst>
              <a:ext uri="{FF2B5EF4-FFF2-40B4-BE49-F238E27FC236}">
                <a16:creationId xmlns:a16="http://schemas.microsoft.com/office/drawing/2014/main" id="{38AF2F8A-394B-4429-BDCD-A89E5A6F61E7}"/>
              </a:ext>
            </a:extLst>
          </p:cNvPr>
          <p:cNvPicPr>
            <a:picLocks noChangeAspect="1"/>
          </p:cNvPicPr>
          <p:nvPr/>
        </p:nvPicPr>
        <p:blipFill>
          <a:blip r:embed="rId3"/>
          <a:stretch>
            <a:fillRect/>
          </a:stretch>
        </p:blipFill>
        <p:spPr>
          <a:xfrm>
            <a:off x="319251" y="1362243"/>
            <a:ext cx="10720713" cy="5189281"/>
          </a:xfrm>
          <a:prstGeom prst="rect">
            <a:avLst/>
          </a:prstGeom>
        </p:spPr>
      </p:pic>
    </p:spTree>
    <p:extLst>
      <p:ext uri="{BB962C8B-B14F-4D97-AF65-F5344CB8AC3E}">
        <p14:creationId xmlns:p14="http://schemas.microsoft.com/office/powerpoint/2010/main" val="293322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5" name="Picture 4">
            <a:extLst>
              <a:ext uri="{FF2B5EF4-FFF2-40B4-BE49-F238E27FC236}">
                <a16:creationId xmlns:a16="http://schemas.microsoft.com/office/drawing/2014/main" id="{3F958102-8B88-4D1A-8704-3AD0A90C2059}"/>
              </a:ext>
            </a:extLst>
          </p:cNvPr>
          <p:cNvPicPr>
            <a:picLocks noChangeAspect="1"/>
          </p:cNvPicPr>
          <p:nvPr/>
        </p:nvPicPr>
        <p:blipFill>
          <a:blip r:embed="rId3"/>
          <a:stretch>
            <a:fillRect/>
          </a:stretch>
        </p:blipFill>
        <p:spPr>
          <a:xfrm>
            <a:off x="494775" y="2000738"/>
            <a:ext cx="10863904" cy="4318000"/>
          </a:xfrm>
          <a:prstGeom prst="rect">
            <a:avLst/>
          </a:prstGeom>
        </p:spPr>
      </p:pic>
    </p:spTree>
    <p:extLst>
      <p:ext uri="{BB962C8B-B14F-4D97-AF65-F5344CB8AC3E}">
        <p14:creationId xmlns:p14="http://schemas.microsoft.com/office/powerpoint/2010/main" val="90852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a:xfrm>
            <a:off x="677333" y="609600"/>
            <a:ext cx="10001591" cy="1320800"/>
          </a:xfrm>
        </p:spPr>
        <p:txBody>
          <a:bodyPr/>
          <a:lstStyle/>
          <a:p>
            <a:r>
              <a:rPr lang="en-US" dirty="0"/>
              <a:t>Supervised Experience requirements </a:t>
            </a:r>
            <a:br>
              <a:rPr lang="en-US" dirty="0"/>
            </a:br>
            <a:r>
              <a:rPr lang="en-US" dirty="0"/>
              <a:t>for the LPC</a:t>
            </a:r>
          </a:p>
        </p:txBody>
      </p:sp>
      <p:sp>
        <p:nvSpPr>
          <p:cNvPr id="6" name="Content Placeholder 5">
            <a:extLst>
              <a:ext uri="{FF2B5EF4-FFF2-40B4-BE49-F238E27FC236}">
                <a16:creationId xmlns:a16="http://schemas.microsoft.com/office/drawing/2014/main" id="{4DEADF02-B66F-5846-B3C9-C76ED3C03683}"/>
              </a:ext>
            </a:extLst>
          </p:cNvPr>
          <p:cNvSpPr>
            <a:spLocks noGrp="1"/>
          </p:cNvSpPr>
          <p:nvPr>
            <p:ph sz="half" idx="2"/>
          </p:nvPr>
        </p:nvSpPr>
        <p:spPr>
          <a:xfrm>
            <a:off x="1038065" y="1930400"/>
            <a:ext cx="4184034" cy="3880773"/>
          </a:xfrm>
        </p:spPr>
        <p:txBody>
          <a:bodyPr/>
          <a:lstStyle/>
          <a:p>
            <a:pPr>
              <a:buFont typeface="Wingdings" panose="05000000000000000000" pitchFamily="2" charset="2"/>
              <a:buChar char="Ø"/>
            </a:pPr>
            <a:r>
              <a:rPr lang="en-US" sz="3200" dirty="0">
                <a:solidFill>
                  <a:schemeClr val="tx1"/>
                </a:solidFill>
                <a:cs typeface="Gabriola"/>
              </a:rPr>
              <a:t>LPC requirements </a:t>
            </a:r>
            <a:r>
              <a:rPr lang="en-US" sz="2400" i="1" dirty="0">
                <a:solidFill>
                  <a:schemeClr val="tx1"/>
                </a:solidFill>
                <a:cs typeface="Gabriola"/>
              </a:rPr>
              <a:t>(Beginning July 1, 2018)</a:t>
            </a:r>
          </a:p>
          <a:p>
            <a:pPr>
              <a:buFont typeface="Wingdings" panose="05000000000000000000" pitchFamily="2" charset="2"/>
              <a:buChar char="Ø"/>
            </a:pPr>
            <a:endParaRPr lang="en-US" sz="2400" i="1" dirty="0">
              <a:solidFill>
                <a:schemeClr val="tx1"/>
              </a:solidFill>
              <a:cs typeface="Gabriola"/>
            </a:endParaRPr>
          </a:p>
          <a:p>
            <a:pPr lvl="1">
              <a:buFont typeface="Wingdings" panose="05000000000000000000" pitchFamily="2" charset="2"/>
              <a:buChar char="Ø"/>
            </a:pPr>
            <a:r>
              <a:rPr lang="en-US" sz="3000" dirty="0">
                <a:solidFill>
                  <a:schemeClr val="tx1"/>
                </a:solidFill>
                <a:cs typeface="Gabriola"/>
              </a:rPr>
              <a:t>3,000 post-masters</a:t>
            </a:r>
          </a:p>
          <a:p>
            <a:pPr lvl="1">
              <a:buFont typeface="Wingdings" panose="05000000000000000000" pitchFamily="2" charset="2"/>
              <a:buChar char="Ø"/>
            </a:pPr>
            <a:r>
              <a:rPr lang="en-US" sz="3000" dirty="0">
                <a:solidFill>
                  <a:schemeClr val="tx1"/>
                </a:solidFill>
                <a:cs typeface="Gabriola"/>
              </a:rPr>
              <a:t>1,200 direct services</a:t>
            </a:r>
          </a:p>
          <a:p>
            <a:pPr lvl="1">
              <a:buFont typeface="Wingdings" panose="05000000000000000000" pitchFamily="2" charset="2"/>
              <a:buChar char="Ø"/>
            </a:pPr>
            <a:r>
              <a:rPr lang="en-US" sz="3000" dirty="0">
                <a:solidFill>
                  <a:schemeClr val="tx1"/>
                </a:solidFill>
                <a:cs typeface="Gabriola"/>
              </a:rPr>
              <a:t>100 supervision</a:t>
            </a:r>
            <a:endParaRPr lang="en-US" dirty="0"/>
          </a:p>
        </p:txBody>
      </p:sp>
    </p:spTree>
    <p:extLst>
      <p:ext uri="{BB962C8B-B14F-4D97-AF65-F5344CB8AC3E}">
        <p14:creationId xmlns:p14="http://schemas.microsoft.com/office/powerpoint/2010/main" val="47274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p:txBody>
          <a:bodyPr/>
          <a:lstStyle/>
          <a:p>
            <a:r>
              <a:rPr lang="en-US" dirty="0"/>
              <a:t>Supervision Contract Requirements </a:t>
            </a:r>
          </a:p>
        </p:txBody>
      </p:sp>
      <p:sp>
        <p:nvSpPr>
          <p:cNvPr id="3" name="Content Placeholder 2"/>
          <p:cNvSpPr>
            <a:spLocks noGrp="1"/>
          </p:cNvSpPr>
          <p:nvPr>
            <p:ph idx="1"/>
          </p:nvPr>
        </p:nvSpPr>
        <p:spPr>
          <a:xfrm>
            <a:off x="677334" y="2160589"/>
            <a:ext cx="8596668" cy="3880773"/>
          </a:xfrm>
        </p:spPr>
        <p:txBody>
          <a:bodyPr>
            <a:noAutofit/>
          </a:bodyPr>
          <a:lstStyle/>
          <a:p>
            <a:pPr>
              <a:buFont typeface="Wingdings" panose="05000000000000000000" pitchFamily="2" charset="2"/>
              <a:buChar char="Ø"/>
            </a:pPr>
            <a:r>
              <a:rPr lang="en-US" sz="3200" dirty="0">
                <a:solidFill>
                  <a:schemeClr val="tx1"/>
                </a:solidFill>
                <a:cs typeface="Gabriola"/>
              </a:rPr>
              <a:t>Register the supervision agreement online through the Board’s web portal.</a:t>
            </a:r>
          </a:p>
          <a:p>
            <a:pPr>
              <a:buFont typeface="Wingdings" panose="05000000000000000000" pitchFamily="2" charset="2"/>
              <a:buChar char="Ø"/>
            </a:pPr>
            <a:endParaRPr lang="en-US" sz="3200" dirty="0">
              <a:solidFill>
                <a:schemeClr val="tx1"/>
              </a:solidFill>
              <a:cs typeface="Gabriola"/>
            </a:endParaRPr>
          </a:p>
        </p:txBody>
      </p:sp>
    </p:spTree>
    <p:extLst>
      <p:ext uri="{BB962C8B-B14F-4D97-AF65-F5344CB8AC3E}">
        <p14:creationId xmlns:p14="http://schemas.microsoft.com/office/powerpoint/2010/main" val="60469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p:txBody>
          <a:bodyPr/>
          <a:lstStyle/>
          <a:p>
            <a:r>
              <a:rPr lang="en-US" dirty="0"/>
              <a:t>Supervision Contract</a:t>
            </a:r>
          </a:p>
        </p:txBody>
      </p:sp>
      <p:sp>
        <p:nvSpPr>
          <p:cNvPr id="3" name="Content Placeholder 2"/>
          <p:cNvSpPr>
            <a:spLocks noGrp="1"/>
          </p:cNvSpPr>
          <p:nvPr>
            <p:ph idx="1"/>
          </p:nvPr>
        </p:nvSpPr>
        <p:spPr>
          <a:xfrm>
            <a:off x="677334" y="2160589"/>
            <a:ext cx="8596668" cy="3880773"/>
          </a:xfrm>
        </p:spPr>
        <p:txBody>
          <a:bodyPr>
            <a:noAutofit/>
          </a:bodyPr>
          <a:lstStyle/>
          <a:p>
            <a:pPr>
              <a:buFont typeface="Wingdings" panose="05000000000000000000" pitchFamily="2" charset="2"/>
              <a:buChar char="Ø"/>
            </a:pPr>
            <a:r>
              <a:rPr lang="en-US" sz="3200" dirty="0">
                <a:solidFill>
                  <a:schemeClr val="tx1"/>
                </a:solidFill>
                <a:cs typeface="Gabriola"/>
              </a:rPr>
              <a:t>Upload the signed supervision contract to the Board’s portal</a:t>
            </a:r>
          </a:p>
          <a:p>
            <a:pPr lvl="1">
              <a:buFont typeface="Wingdings" panose="05000000000000000000" pitchFamily="2" charset="2"/>
              <a:buChar char="Ø"/>
            </a:pPr>
            <a:r>
              <a:rPr lang="en-US" sz="2400" dirty="0">
                <a:solidFill>
                  <a:schemeClr val="tx1"/>
                </a:solidFill>
                <a:cs typeface="Gabriola"/>
              </a:rPr>
              <a:t>Brief philosophy of supervision (1-2 paragraphs)</a:t>
            </a:r>
          </a:p>
          <a:p>
            <a:pPr lvl="1">
              <a:buFont typeface="Wingdings" panose="05000000000000000000" pitchFamily="2" charset="2"/>
              <a:buChar char="Ø"/>
            </a:pPr>
            <a:r>
              <a:rPr lang="en-US" sz="2400" dirty="0">
                <a:solidFill>
                  <a:schemeClr val="tx1"/>
                </a:solidFill>
                <a:cs typeface="Gabriola"/>
              </a:rPr>
              <a:t>Expectations of </a:t>
            </a:r>
            <a:r>
              <a:rPr lang="en-US" sz="2400" dirty="0" err="1">
                <a:solidFill>
                  <a:schemeClr val="tx1"/>
                </a:solidFill>
                <a:cs typeface="Gabriola"/>
              </a:rPr>
              <a:t>supervisee</a:t>
            </a:r>
            <a:endParaRPr lang="en-US" sz="2600" dirty="0">
              <a:solidFill>
                <a:schemeClr val="tx1"/>
              </a:solidFill>
              <a:cs typeface="Gabriola"/>
            </a:endParaRPr>
          </a:p>
          <a:p>
            <a:pPr lvl="1">
              <a:buFont typeface="Wingdings" panose="05000000000000000000" pitchFamily="2" charset="2"/>
              <a:buChar char="Ø"/>
            </a:pPr>
            <a:r>
              <a:rPr lang="en-US" sz="2600" dirty="0">
                <a:solidFill>
                  <a:schemeClr val="tx1"/>
                </a:solidFill>
                <a:cs typeface="Gabriola"/>
              </a:rPr>
              <a:t>Supervisor and </a:t>
            </a:r>
            <a:r>
              <a:rPr lang="en-US" sz="2600" dirty="0" err="1">
                <a:solidFill>
                  <a:schemeClr val="tx1"/>
                </a:solidFill>
                <a:cs typeface="Gabriola"/>
              </a:rPr>
              <a:t>supervisee</a:t>
            </a:r>
            <a:r>
              <a:rPr lang="en-US" sz="2600" dirty="0">
                <a:solidFill>
                  <a:schemeClr val="tx1"/>
                </a:solidFill>
                <a:cs typeface="Gabriola"/>
              </a:rPr>
              <a:t> responsibilities</a:t>
            </a:r>
          </a:p>
          <a:p>
            <a:pPr lvl="1">
              <a:buFont typeface="Wingdings" panose="05000000000000000000" pitchFamily="2" charset="2"/>
              <a:buChar char="Ø"/>
            </a:pPr>
            <a:r>
              <a:rPr lang="en-US" sz="2600" dirty="0">
                <a:solidFill>
                  <a:schemeClr val="tx1"/>
                </a:solidFill>
                <a:cs typeface="Gabriola"/>
              </a:rPr>
              <a:t>Back up LPC-S for when supervisor is out of pocket</a:t>
            </a:r>
          </a:p>
          <a:p>
            <a:pPr lvl="1">
              <a:buFont typeface="Wingdings" panose="05000000000000000000" pitchFamily="2" charset="2"/>
              <a:buChar char="Ø"/>
            </a:pPr>
            <a:r>
              <a:rPr lang="en-US" sz="2600" dirty="0">
                <a:solidFill>
                  <a:schemeClr val="tx1"/>
                </a:solidFill>
                <a:cs typeface="Gabriola"/>
              </a:rPr>
              <a:t>Terms of supervision (including fees)</a:t>
            </a:r>
          </a:p>
          <a:p>
            <a:pPr lvl="1">
              <a:buFont typeface="Wingdings" panose="05000000000000000000" pitchFamily="2" charset="2"/>
              <a:buChar char="Ø"/>
            </a:pPr>
            <a:r>
              <a:rPr lang="en-US" sz="2600" dirty="0">
                <a:solidFill>
                  <a:schemeClr val="tx1"/>
                </a:solidFill>
                <a:cs typeface="Gabriola"/>
              </a:rPr>
              <a:t>Signatures of supervisor and </a:t>
            </a:r>
            <a:r>
              <a:rPr lang="en-US" sz="2600" dirty="0" err="1">
                <a:solidFill>
                  <a:schemeClr val="tx1"/>
                </a:solidFill>
                <a:cs typeface="Gabriola"/>
              </a:rPr>
              <a:t>supervisee</a:t>
            </a:r>
            <a:r>
              <a:rPr lang="en-US" sz="2600" dirty="0">
                <a:solidFill>
                  <a:schemeClr val="tx1"/>
                </a:solidFill>
                <a:cs typeface="Gabriola"/>
              </a:rPr>
              <a:t> </a:t>
            </a:r>
          </a:p>
        </p:txBody>
      </p:sp>
    </p:spTree>
    <p:extLst>
      <p:ext uri="{BB962C8B-B14F-4D97-AF65-F5344CB8AC3E}">
        <p14:creationId xmlns:p14="http://schemas.microsoft.com/office/powerpoint/2010/main" val="44584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884F-3CC8-405C-B644-3108F8A0B9BE}"/>
              </a:ext>
            </a:extLst>
          </p:cNvPr>
          <p:cNvSpPr>
            <a:spLocks noGrp="1"/>
          </p:cNvSpPr>
          <p:nvPr>
            <p:ph type="title"/>
          </p:nvPr>
        </p:nvSpPr>
        <p:spPr/>
        <p:txBody>
          <a:bodyPr/>
          <a:lstStyle/>
          <a:p>
            <a:r>
              <a:rPr lang="en-US" dirty="0"/>
              <a:t>Supervision by Distance Professional Services</a:t>
            </a:r>
          </a:p>
        </p:txBody>
      </p:sp>
      <p:sp>
        <p:nvSpPr>
          <p:cNvPr id="3" name="Content Placeholder 2"/>
          <p:cNvSpPr>
            <a:spLocks noGrp="1"/>
          </p:cNvSpPr>
          <p:nvPr>
            <p:ph idx="1"/>
          </p:nvPr>
        </p:nvSpPr>
        <p:spPr>
          <a:xfrm>
            <a:off x="677334" y="2160589"/>
            <a:ext cx="10397066" cy="3880773"/>
          </a:xfrm>
        </p:spPr>
        <p:txBody>
          <a:bodyPr>
            <a:noAutofit/>
          </a:bodyPr>
          <a:lstStyle/>
          <a:p>
            <a:pPr lvl="1">
              <a:buFont typeface="Wingdings" panose="05000000000000000000" pitchFamily="2" charset="2"/>
              <a:buChar char="Ø"/>
            </a:pPr>
            <a:r>
              <a:rPr lang="en-US" sz="2800" dirty="0">
                <a:solidFill>
                  <a:schemeClr val="tx1"/>
                </a:solidFill>
                <a:cs typeface="Cochin"/>
              </a:rPr>
              <a:t>Supervision can be provided by way of Distance Professional Services.</a:t>
            </a:r>
          </a:p>
          <a:p>
            <a:pPr lvl="2">
              <a:buFont typeface="Arial" panose="020B0604020202020204" pitchFamily="34" charset="0"/>
              <a:buChar char="•"/>
            </a:pPr>
            <a:r>
              <a:rPr lang="en-US" sz="2400" dirty="0">
                <a:solidFill>
                  <a:schemeClr val="tx1"/>
                </a:solidFill>
                <a:cs typeface="Cochin"/>
              </a:rPr>
              <a:t>Complete the Board Certified </a:t>
            </a:r>
            <a:r>
              <a:rPr lang="en-US" sz="2400" dirty="0" err="1">
                <a:solidFill>
                  <a:schemeClr val="tx1"/>
                </a:solidFill>
                <a:cs typeface="Cochin"/>
              </a:rPr>
              <a:t>TeleMental</a:t>
            </a:r>
            <a:r>
              <a:rPr lang="en-US" sz="2400" dirty="0">
                <a:solidFill>
                  <a:schemeClr val="tx1"/>
                </a:solidFill>
                <a:cs typeface="Cochin"/>
              </a:rPr>
              <a:t> Health (BC-TMH) credential through CCE.</a:t>
            </a:r>
          </a:p>
          <a:p>
            <a:pPr lvl="2">
              <a:buFont typeface="Arial" panose="020B0604020202020204" pitchFamily="34" charset="0"/>
              <a:buChar char="•"/>
            </a:pPr>
            <a:r>
              <a:rPr lang="en-US" sz="2400" dirty="0">
                <a:solidFill>
                  <a:schemeClr val="tx1"/>
                </a:solidFill>
                <a:cs typeface="Cochin"/>
              </a:rPr>
              <a:t>File the BC-TMH credential with the Board. </a:t>
            </a:r>
          </a:p>
          <a:p>
            <a:pPr lvl="2">
              <a:buFont typeface="Arial" panose="020B0604020202020204" pitchFamily="34" charset="0"/>
              <a:buChar char="•"/>
            </a:pPr>
            <a:r>
              <a:rPr lang="en-US" sz="2400" dirty="0">
                <a:solidFill>
                  <a:schemeClr val="tx1"/>
                </a:solidFill>
                <a:cs typeface="Cochin"/>
              </a:rPr>
              <a:t>Conferencing/supervision is only allowed via secure synchronous video.</a:t>
            </a:r>
          </a:p>
          <a:p>
            <a:pPr lvl="2">
              <a:buFont typeface="Arial" panose="020B0604020202020204" pitchFamily="34" charset="0"/>
              <a:buChar char="•"/>
            </a:pPr>
            <a:r>
              <a:rPr lang="en-US" sz="2400" dirty="0">
                <a:solidFill>
                  <a:schemeClr val="tx1"/>
                </a:solidFill>
                <a:cs typeface="Cochin"/>
              </a:rPr>
              <a:t>The Supervision Agreement submitted to the Board must explain the use and limits of distance supervision.</a:t>
            </a:r>
          </a:p>
          <a:p>
            <a:pPr lvl="1"/>
            <a:endParaRPr lang="en-US" sz="2000" dirty="0">
              <a:solidFill>
                <a:schemeClr val="tx1"/>
              </a:solidFill>
              <a:cs typeface="Cochin"/>
            </a:endParaRPr>
          </a:p>
        </p:txBody>
      </p:sp>
    </p:spTree>
    <p:extLst>
      <p:ext uri="{BB962C8B-B14F-4D97-AF65-F5344CB8AC3E}">
        <p14:creationId xmlns:p14="http://schemas.microsoft.com/office/powerpoint/2010/main" val="114038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a:xfrm>
            <a:off x="1286933" y="609600"/>
            <a:ext cx="10197494" cy="1099457"/>
          </a:xfrm>
        </p:spPr>
        <p:txBody>
          <a:bodyPr>
            <a:normAutofit/>
          </a:bodyPr>
          <a:lstStyle/>
          <a:p>
            <a:r>
              <a:rPr lang="en-US" dirty="0"/>
              <a:t>Declaration of Practice </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01A2316-0447-459B-83AA-D80208DC3424}"/>
              </a:ext>
            </a:extLst>
          </p:cNvPr>
          <p:cNvGraphicFramePr>
            <a:graphicFrameLocks noGrp="1"/>
          </p:cNvGraphicFramePr>
          <p:nvPr>
            <p:ph idx="1"/>
            <p:extLst>
              <p:ext uri="{D42A27DB-BD31-4B8C-83A1-F6EECF244321}">
                <p14:modId xmlns:p14="http://schemas.microsoft.com/office/powerpoint/2010/main" val="132194360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38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a:xfrm>
            <a:off x="677333" y="609600"/>
            <a:ext cx="10001591" cy="1320800"/>
          </a:xfrm>
        </p:spPr>
        <p:txBody>
          <a:bodyPr/>
          <a:lstStyle/>
          <a:p>
            <a:r>
              <a:rPr lang="en-US" dirty="0"/>
              <a:t>Supervision Documentation</a:t>
            </a:r>
          </a:p>
        </p:txBody>
      </p:sp>
      <p:sp>
        <p:nvSpPr>
          <p:cNvPr id="6" name="Content Placeholder 5">
            <a:extLst>
              <a:ext uri="{FF2B5EF4-FFF2-40B4-BE49-F238E27FC236}">
                <a16:creationId xmlns:a16="http://schemas.microsoft.com/office/drawing/2014/main" id="{4DEADF02-B66F-5846-B3C9-C76ED3C03683}"/>
              </a:ext>
            </a:extLst>
          </p:cNvPr>
          <p:cNvSpPr>
            <a:spLocks noGrp="1"/>
          </p:cNvSpPr>
          <p:nvPr>
            <p:ph sz="half" idx="2"/>
          </p:nvPr>
        </p:nvSpPr>
        <p:spPr>
          <a:xfrm>
            <a:off x="1038064" y="1930400"/>
            <a:ext cx="6808721" cy="3880773"/>
          </a:xfrm>
        </p:spPr>
        <p:txBody>
          <a:bodyPr/>
          <a:lstStyle/>
          <a:p>
            <a:pPr>
              <a:buFont typeface="Wingdings" panose="05000000000000000000" pitchFamily="2" charset="2"/>
              <a:buChar char="Ø"/>
            </a:pPr>
            <a:r>
              <a:rPr lang="en-US" sz="3200" dirty="0">
                <a:solidFill>
                  <a:schemeClr val="tx1"/>
                </a:solidFill>
                <a:cs typeface="Gabriola"/>
              </a:rPr>
              <a:t>Progress Note</a:t>
            </a:r>
          </a:p>
          <a:p>
            <a:pPr>
              <a:buFont typeface="Wingdings" panose="05000000000000000000" pitchFamily="2" charset="2"/>
              <a:buChar char="Ø"/>
            </a:pPr>
            <a:r>
              <a:rPr lang="en-US" sz="3200" dirty="0">
                <a:solidFill>
                  <a:schemeClr val="tx1"/>
                </a:solidFill>
                <a:cs typeface="Gabriola"/>
              </a:rPr>
              <a:t>Hours Log</a:t>
            </a:r>
          </a:p>
          <a:p>
            <a:pPr>
              <a:buFont typeface="Wingdings" panose="05000000000000000000" pitchFamily="2" charset="2"/>
              <a:buChar char="Ø"/>
            </a:pPr>
            <a:r>
              <a:rPr lang="en-US" sz="3200" dirty="0">
                <a:solidFill>
                  <a:schemeClr val="tx1"/>
                </a:solidFill>
              </a:rPr>
              <a:t>Form B</a:t>
            </a:r>
          </a:p>
          <a:p>
            <a:pPr>
              <a:buFont typeface="Wingdings" panose="05000000000000000000" pitchFamily="2" charset="2"/>
              <a:buChar char="Ø"/>
            </a:pPr>
            <a:r>
              <a:rPr lang="en-US" sz="3200" dirty="0">
                <a:solidFill>
                  <a:schemeClr val="tx1"/>
                </a:solidFill>
              </a:rPr>
              <a:t>Update upon LPC-S renewal </a:t>
            </a:r>
            <a:endParaRPr lang="en-US" dirty="0"/>
          </a:p>
        </p:txBody>
      </p:sp>
    </p:spTree>
    <p:extLst>
      <p:ext uri="{BB962C8B-B14F-4D97-AF65-F5344CB8AC3E}">
        <p14:creationId xmlns:p14="http://schemas.microsoft.com/office/powerpoint/2010/main" val="151246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p:txBody>
          <a:bodyPr/>
          <a:lstStyle/>
          <a:p>
            <a:r>
              <a:rPr lang="en-US" dirty="0"/>
              <a:t>Supervision Contract Requirements </a:t>
            </a:r>
          </a:p>
        </p:txBody>
      </p:sp>
      <p:sp>
        <p:nvSpPr>
          <p:cNvPr id="3" name="Content Placeholder 2"/>
          <p:cNvSpPr>
            <a:spLocks noGrp="1"/>
          </p:cNvSpPr>
          <p:nvPr>
            <p:ph idx="1"/>
          </p:nvPr>
        </p:nvSpPr>
        <p:spPr>
          <a:xfrm>
            <a:off x="677334" y="2160589"/>
            <a:ext cx="8596668" cy="3880773"/>
          </a:xfrm>
        </p:spPr>
        <p:txBody>
          <a:bodyPr>
            <a:noAutofit/>
          </a:bodyPr>
          <a:lstStyle/>
          <a:p>
            <a:pPr>
              <a:buFont typeface="Wingdings" panose="05000000000000000000" pitchFamily="2" charset="2"/>
              <a:buChar char="Ø"/>
            </a:pPr>
            <a:r>
              <a:rPr lang="en-US" sz="3200" dirty="0">
                <a:solidFill>
                  <a:schemeClr val="tx1"/>
                </a:solidFill>
                <a:cs typeface="Aharoni" panose="02010803020104030203" pitchFamily="2" charset="-79"/>
              </a:rPr>
              <a:t>P-LPCs must report supervised hours using the online log portal provided through the LPC Board’s website.</a:t>
            </a:r>
            <a:r>
              <a:rPr lang="en-US" sz="3200" dirty="0">
                <a:solidFill>
                  <a:schemeClr val="tx1"/>
                </a:solidFill>
                <a:cs typeface="Gabriola"/>
              </a:rPr>
              <a:t> </a:t>
            </a:r>
            <a:endParaRPr lang="en-US" sz="2600" dirty="0">
              <a:solidFill>
                <a:schemeClr val="tx1"/>
              </a:solidFill>
              <a:cs typeface="Gabriola"/>
            </a:endParaRPr>
          </a:p>
        </p:txBody>
      </p:sp>
    </p:spTree>
    <p:extLst>
      <p:ext uri="{BB962C8B-B14F-4D97-AF65-F5344CB8AC3E}">
        <p14:creationId xmlns:p14="http://schemas.microsoft.com/office/powerpoint/2010/main" val="340404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81BD4D-328B-7A45-B3CF-85E07BD310C4}"/>
              </a:ext>
            </a:extLst>
          </p:cNvPr>
          <p:cNvPicPr>
            <a:picLocks noChangeAspect="1"/>
          </p:cNvPicPr>
          <p:nvPr/>
        </p:nvPicPr>
        <p:blipFill>
          <a:blip r:embed="rId3"/>
          <a:stretch>
            <a:fillRect/>
          </a:stretch>
        </p:blipFill>
        <p:spPr>
          <a:xfrm>
            <a:off x="2803508" y="0"/>
            <a:ext cx="9388492" cy="6858000"/>
          </a:xfrm>
          <a:prstGeom prst="rect">
            <a:avLst/>
          </a:prstGeom>
        </p:spPr>
      </p:pic>
      <p:cxnSp>
        <p:nvCxnSpPr>
          <p:cNvPr id="12" name="Straight Arrow Connector 11">
            <a:extLst>
              <a:ext uri="{FF2B5EF4-FFF2-40B4-BE49-F238E27FC236}">
                <a16:creationId xmlns:a16="http://schemas.microsoft.com/office/drawing/2014/main" id="{E82FE6C2-7993-C449-A645-CC7E6265924A}"/>
              </a:ext>
            </a:extLst>
          </p:cNvPr>
          <p:cNvCxnSpPr>
            <a:cxnSpLocks/>
          </p:cNvCxnSpPr>
          <p:nvPr/>
        </p:nvCxnSpPr>
        <p:spPr>
          <a:xfrm>
            <a:off x="1826260" y="4514850"/>
            <a:ext cx="1234440" cy="5943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296CCB-5875-4D67-8799-EB1FAFE07EB2}"/>
              </a:ext>
            </a:extLst>
          </p:cNvPr>
          <p:cNvSpPr txBox="1"/>
          <p:nvPr/>
        </p:nvSpPr>
        <p:spPr>
          <a:xfrm>
            <a:off x="144780" y="996345"/>
            <a:ext cx="2298700" cy="4401205"/>
          </a:xfrm>
          <a:prstGeom prst="rect">
            <a:avLst/>
          </a:prstGeom>
          <a:noFill/>
        </p:spPr>
        <p:txBody>
          <a:bodyPr wrap="square" rtlCol="0">
            <a:spAutoFit/>
          </a:bodyPr>
          <a:lstStyle/>
          <a:p>
            <a:r>
              <a:rPr lang="en-US" sz="2800" dirty="0"/>
              <a:t>Do not apply for board certification</a:t>
            </a:r>
          </a:p>
          <a:p>
            <a:endParaRPr lang="en-US" sz="2800" dirty="0"/>
          </a:p>
          <a:p>
            <a:endParaRPr lang="en-US" sz="2800" dirty="0"/>
          </a:p>
          <a:p>
            <a:endParaRPr lang="en-US" sz="2800" dirty="0"/>
          </a:p>
          <a:p>
            <a:r>
              <a:rPr lang="en-US" sz="2800" dirty="0"/>
              <a:t>Make sure to apply for state licensure</a:t>
            </a:r>
          </a:p>
        </p:txBody>
      </p:sp>
    </p:spTree>
    <p:extLst>
      <p:ext uri="{BB962C8B-B14F-4D97-AF65-F5344CB8AC3E}">
        <p14:creationId xmlns:p14="http://schemas.microsoft.com/office/powerpoint/2010/main" val="362098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LPC-S Documents Supervised Experience</a:t>
            </a: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13378"/>
            <a:ext cx="9144000" cy="2052851"/>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8689C502-2ACE-4DA2-B093-27E86764C796}"/>
              </a:ext>
            </a:extLst>
          </p:cNvPr>
          <p:cNvPicPr>
            <a:picLocks noChangeAspect="1"/>
          </p:cNvPicPr>
          <p:nvPr/>
        </p:nvPicPr>
        <p:blipFill>
          <a:blip r:embed="rId3"/>
          <a:stretch>
            <a:fillRect/>
          </a:stretch>
        </p:blipFill>
        <p:spPr>
          <a:xfrm>
            <a:off x="1524000" y="4753471"/>
            <a:ext cx="10507944" cy="1382302"/>
          </a:xfrm>
          <a:prstGeom prst="rect">
            <a:avLst/>
          </a:prstGeom>
        </p:spPr>
      </p:pic>
      <p:sp>
        <p:nvSpPr>
          <p:cNvPr id="7" name="Rectangle: Rounded Corners 6">
            <a:extLst>
              <a:ext uri="{FF2B5EF4-FFF2-40B4-BE49-F238E27FC236}">
                <a16:creationId xmlns:a16="http://schemas.microsoft.com/office/drawing/2014/main" id="{B7898136-A5C5-46A5-BF2F-D2BD0B9A112B}"/>
              </a:ext>
            </a:extLst>
          </p:cNvPr>
          <p:cNvSpPr/>
          <p:nvPr/>
        </p:nvSpPr>
        <p:spPr>
          <a:xfrm>
            <a:off x="1524000" y="4857750"/>
            <a:ext cx="1436370" cy="240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56381" y="3217642"/>
            <a:ext cx="9393735" cy="2038162"/>
            <a:chOff x="1295400" y="3466228"/>
            <a:chExt cx="9393735" cy="2038162"/>
          </a:xfrm>
        </p:grpSpPr>
        <p:sp>
          <p:nvSpPr>
            <p:cNvPr id="11" name="Rounded Rectangle 10"/>
            <p:cNvSpPr/>
            <p:nvPr/>
          </p:nvSpPr>
          <p:spPr>
            <a:xfrm>
              <a:off x="6934199" y="4938273"/>
              <a:ext cx="3754936" cy="56611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1295400" y="3466228"/>
              <a:ext cx="5638800" cy="1472046"/>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562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Documenting Supervised Experience</a:t>
            </a:r>
          </a:p>
        </p:txBody>
      </p:sp>
      <p:pic>
        <p:nvPicPr>
          <p:cNvPr id="5" name="Picture 7">
            <a:extLst>
              <a:ext uri="{FF2B5EF4-FFF2-40B4-BE49-F238E27FC236}">
                <a16:creationId xmlns:a16="http://schemas.microsoft.com/office/drawing/2014/main" id="{D22527BD-3376-4F4E-9013-63A9E4521213}"/>
              </a:ext>
            </a:extLst>
          </p:cNvPr>
          <p:cNvPicPr>
            <a:picLocks noChangeAspect="1"/>
          </p:cNvPicPr>
          <p:nvPr/>
        </p:nvPicPr>
        <p:blipFill>
          <a:blip r:embed="rId2"/>
          <a:stretch>
            <a:fillRect/>
          </a:stretch>
        </p:blipFill>
        <p:spPr>
          <a:xfrm>
            <a:off x="4520594" y="1930400"/>
            <a:ext cx="7378095" cy="4061915"/>
          </a:xfrm>
          <a:prstGeom prst="rect">
            <a:avLst/>
          </a:prstGeom>
        </p:spPr>
      </p:pic>
      <p:sp>
        <p:nvSpPr>
          <p:cNvPr id="20" name="TextBox 19">
            <a:extLst>
              <a:ext uri="{FF2B5EF4-FFF2-40B4-BE49-F238E27FC236}">
                <a16:creationId xmlns:a16="http://schemas.microsoft.com/office/drawing/2014/main" id="{B5404AB2-0941-DB4D-8256-4E278267C2A9}"/>
              </a:ext>
            </a:extLst>
          </p:cNvPr>
          <p:cNvSpPr txBox="1"/>
          <p:nvPr/>
        </p:nvSpPr>
        <p:spPr>
          <a:xfrm>
            <a:off x="1576312" y="2217828"/>
            <a:ext cx="2298700" cy="31085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Complete during supervision</a:t>
            </a:r>
          </a:p>
          <a:p>
            <a:endParaRPr lang="en-US" sz="2800" dirty="0"/>
          </a:p>
          <a:p>
            <a:r>
              <a:rPr lang="en-US" sz="2800" dirty="0"/>
              <a:t>OR</a:t>
            </a:r>
          </a:p>
          <a:p>
            <a:endParaRPr lang="en-US" sz="2800" dirty="0"/>
          </a:p>
          <a:p>
            <a:r>
              <a:rPr lang="en-US" sz="2800" dirty="0"/>
              <a:t>Verify </a:t>
            </a:r>
          </a:p>
        </p:txBody>
      </p:sp>
    </p:spTree>
    <p:extLst>
      <p:ext uri="{BB962C8B-B14F-4D97-AF65-F5344CB8AC3E}">
        <p14:creationId xmlns:p14="http://schemas.microsoft.com/office/powerpoint/2010/main" val="99401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a:xfrm>
            <a:off x="677333" y="609600"/>
            <a:ext cx="10001591" cy="1320800"/>
          </a:xfrm>
        </p:spPr>
        <p:txBody>
          <a:bodyPr/>
          <a:lstStyle/>
          <a:p>
            <a:r>
              <a:rPr lang="en-US" dirty="0"/>
              <a:t>Supervision Documentation by the LPC-S</a:t>
            </a:r>
          </a:p>
        </p:txBody>
      </p:sp>
      <p:sp>
        <p:nvSpPr>
          <p:cNvPr id="6" name="Content Placeholder 5">
            <a:extLst>
              <a:ext uri="{FF2B5EF4-FFF2-40B4-BE49-F238E27FC236}">
                <a16:creationId xmlns:a16="http://schemas.microsoft.com/office/drawing/2014/main" id="{4DEADF02-B66F-5846-B3C9-C76ED3C03683}"/>
              </a:ext>
            </a:extLst>
          </p:cNvPr>
          <p:cNvSpPr>
            <a:spLocks noGrp="1"/>
          </p:cNvSpPr>
          <p:nvPr>
            <p:ph sz="half" idx="2"/>
          </p:nvPr>
        </p:nvSpPr>
        <p:spPr>
          <a:xfrm>
            <a:off x="1038064" y="1930400"/>
            <a:ext cx="7311851" cy="3880773"/>
          </a:xfrm>
        </p:spPr>
        <p:txBody>
          <a:bodyPr/>
          <a:lstStyle/>
          <a:p>
            <a:pPr>
              <a:buFont typeface="Wingdings" panose="05000000000000000000" pitchFamily="2" charset="2"/>
              <a:buChar char="Ø"/>
            </a:pPr>
            <a:r>
              <a:rPr lang="en-US" sz="3200" dirty="0">
                <a:solidFill>
                  <a:schemeClr val="tx1"/>
                </a:solidFill>
              </a:rPr>
              <a:t>Prepare Form B</a:t>
            </a:r>
          </a:p>
          <a:p>
            <a:pPr lvl="1">
              <a:buFont typeface="Wingdings" panose="05000000000000000000" pitchFamily="2" charset="2"/>
              <a:buChar char="Ø"/>
            </a:pPr>
            <a:r>
              <a:rPr lang="en-US" dirty="0">
                <a:solidFill>
                  <a:schemeClr val="tx1"/>
                </a:solidFill>
              </a:rPr>
              <a:t>Agreement Complete</a:t>
            </a:r>
          </a:p>
          <a:p>
            <a:pPr lvl="1">
              <a:buFont typeface="Wingdings" panose="05000000000000000000" pitchFamily="2" charset="2"/>
              <a:buChar char="Ø"/>
            </a:pPr>
            <a:r>
              <a:rPr lang="en-US" dirty="0">
                <a:solidFill>
                  <a:schemeClr val="tx1"/>
                </a:solidFill>
              </a:rPr>
              <a:t>Verify the completed hours from the supervision reporting log and enter in the blank fields, then click on the “Update” button</a:t>
            </a:r>
          </a:p>
          <a:p>
            <a:pPr lvl="1">
              <a:buFont typeface="Wingdings" panose="05000000000000000000" pitchFamily="2" charset="2"/>
              <a:buChar char="Ø"/>
            </a:pPr>
            <a:r>
              <a:rPr lang="en-US" dirty="0">
                <a:solidFill>
                  <a:schemeClr val="tx1"/>
                </a:solidFill>
              </a:rPr>
              <a:t>LPC-S will then be taken to the Form B </a:t>
            </a:r>
            <a:r>
              <a:rPr lang="en-US">
                <a:solidFill>
                  <a:schemeClr val="tx1"/>
                </a:solidFill>
              </a:rPr>
              <a:t>to complete</a:t>
            </a:r>
            <a:endParaRPr lang="en-US" dirty="0">
              <a:solidFill>
                <a:schemeClr val="tx1"/>
              </a:solidFill>
            </a:endParaRPr>
          </a:p>
          <a:p>
            <a:pPr lvl="1">
              <a:buFont typeface="Wingdings" panose="05000000000000000000" pitchFamily="2" charset="2"/>
              <a:buChar char="Ø"/>
            </a:pPr>
            <a:r>
              <a:rPr lang="en-US" dirty="0">
                <a:solidFill>
                  <a:schemeClr val="tx1"/>
                </a:solidFill>
              </a:rPr>
              <a:t>Form B is automatically submitted was LPC-S “saves form”</a:t>
            </a:r>
          </a:p>
          <a:p>
            <a:pPr lvl="1">
              <a:buFont typeface="Wingdings" panose="05000000000000000000" pitchFamily="2" charset="2"/>
              <a:buChar char="Ø"/>
            </a:pPr>
            <a:endParaRPr lang="en-US" dirty="0">
              <a:solidFill>
                <a:schemeClr val="tx1"/>
              </a:solidFill>
            </a:endParaRPr>
          </a:p>
          <a:p>
            <a:pPr lvl="1">
              <a:buFont typeface="Wingdings" panose="05000000000000000000" pitchFamily="2" charset="2"/>
              <a:buChar char="Ø"/>
            </a:pPr>
            <a:endParaRPr lang="en-US" dirty="0">
              <a:solidFill>
                <a:schemeClr val="tx1"/>
              </a:solidFill>
            </a:endParaRP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14947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 Registration Tab</a:t>
            </a: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13378"/>
            <a:ext cx="9144000" cy="2052851"/>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8689C502-2ACE-4DA2-B093-27E86764C796}"/>
              </a:ext>
            </a:extLst>
          </p:cNvPr>
          <p:cNvPicPr>
            <a:picLocks noChangeAspect="1"/>
          </p:cNvPicPr>
          <p:nvPr/>
        </p:nvPicPr>
        <p:blipFill>
          <a:blip r:embed="rId3"/>
          <a:stretch>
            <a:fillRect/>
          </a:stretch>
        </p:blipFill>
        <p:spPr>
          <a:xfrm>
            <a:off x="1524000" y="4753471"/>
            <a:ext cx="10507944" cy="1382302"/>
          </a:xfrm>
          <a:prstGeom prst="rect">
            <a:avLst/>
          </a:prstGeom>
        </p:spPr>
      </p:pic>
      <p:sp>
        <p:nvSpPr>
          <p:cNvPr id="7" name="Rectangle: Rounded Corners 6">
            <a:extLst>
              <a:ext uri="{FF2B5EF4-FFF2-40B4-BE49-F238E27FC236}">
                <a16:creationId xmlns:a16="http://schemas.microsoft.com/office/drawing/2014/main" id="{B7898136-A5C5-46A5-BF2F-D2BD0B9A112B}"/>
              </a:ext>
            </a:extLst>
          </p:cNvPr>
          <p:cNvSpPr/>
          <p:nvPr/>
        </p:nvSpPr>
        <p:spPr>
          <a:xfrm>
            <a:off x="1524000" y="4857750"/>
            <a:ext cx="1436370" cy="2400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225290" y="3273383"/>
            <a:ext cx="7696200" cy="1943972"/>
            <a:chOff x="1295400" y="3466228"/>
            <a:chExt cx="7696200" cy="1943972"/>
          </a:xfrm>
        </p:grpSpPr>
        <p:sp>
          <p:nvSpPr>
            <p:cNvPr id="11" name="Rounded Rectangle 10"/>
            <p:cNvSpPr/>
            <p:nvPr/>
          </p:nvSpPr>
          <p:spPr>
            <a:xfrm>
              <a:off x="6934200" y="4938274"/>
              <a:ext cx="2057400" cy="47192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1295400" y="3466228"/>
              <a:ext cx="5638800" cy="1472046"/>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0430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38201"/>
            <a:ext cx="9144000" cy="4539213"/>
          </a:xfrm>
          <a:prstGeom prst="rect">
            <a:avLst/>
          </a:prstGeom>
        </p:spPr>
      </p:pic>
    </p:spTree>
    <p:extLst>
      <p:ext uri="{BB962C8B-B14F-4D97-AF65-F5344CB8AC3E}">
        <p14:creationId xmlns:p14="http://schemas.microsoft.com/office/powerpoint/2010/main" val="2079604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36EE74-046F-4038-BB7C-7FAAEF3CF304}"/>
              </a:ext>
            </a:extLst>
          </p:cNvPr>
          <p:cNvGrpSpPr/>
          <p:nvPr/>
        </p:nvGrpSpPr>
        <p:grpSpPr>
          <a:xfrm>
            <a:off x="3863340" y="4250857"/>
            <a:ext cx="4745634" cy="759658"/>
            <a:chOff x="2950286" y="4457541"/>
            <a:chExt cx="4745634" cy="759658"/>
          </a:xfrm>
        </p:grpSpPr>
        <p:sp>
          <p:nvSpPr>
            <p:cNvPr id="7" name="Rounded Rectangle 10">
              <a:extLst>
                <a:ext uri="{FF2B5EF4-FFF2-40B4-BE49-F238E27FC236}">
                  <a16:creationId xmlns:a16="http://schemas.microsoft.com/office/drawing/2014/main" id="{1C83A531-3123-4616-A238-DAF1FC545017}"/>
                </a:ext>
              </a:extLst>
            </p:cNvPr>
            <p:cNvSpPr/>
            <p:nvPr/>
          </p:nvSpPr>
          <p:spPr>
            <a:xfrm>
              <a:off x="6934200" y="4938274"/>
              <a:ext cx="761720" cy="27892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6ABBC47-2BF5-4F25-9C54-AB66E3C99273}"/>
                </a:ext>
              </a:extLst>
            </p:cNvPr>
            <p:cNvCxnSpPr>
              <a:cxnSpLocks/>
            </p:cNvCxnSpPr>
            <p:nvPr/>
          </p:nvCxnSpPr>
          <p:spPr>
            <a:xfrm>
              <a:off x="2950286" y="4457541"/>
              <a:ext cx="3743605" cy="480733"/>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48DCE9D2-D4F8-4E2D-B8FC-7D8E3D815E32}"/>
              </a:ext>
            </a:extLst>
          </p:cNvPr>
          <p:cNvGrpSpPr/>
          <p:nvPr/>
        </p:nvGrpSpPr>
        <p:grpSpPr>
          <a:xfrm>
            <a:off x="3577590" y="2507601"/>
            <a:ext cx="7715249" cy="1298589"/>
            <a:chOff x="5246903" y="4457541"/>
            <a:chExt cx="7715249" cy="1298589"/>
          </a:xfrm>
        </p:grpSpPr>
        <p:sp>
          <p:nvSpPr>
            <p:cNvPr id="10" name="Rounded Rectangle 10">
              <a:extLst>
                <a:ext uri="{FF2B5EF4-FFF2-40B4-BE49-F238E27FC236}">
                  <a16:creationId xmlns:a16="http://schemas.microsoft.com/office/drawing/2014/main" id="{1BBCB70B-273F-4CB6-AE39-E876A3FE7687}"/>
                </a:ext>
              </a:extLst>
            </p:cNvPr>
            <p:cNvSpPr/>
            <p:nvPr/>
          </p:nvSpPr>
          <p:spPr>
            <a:xfrm>
              <a:off x="6934199" y="4938274"/>
              <a:ext cx="6027953" cy="81785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96BC2FF-DC05-4EE7-AEDF-00C2F29D1B80}"/>
                </a:ext>
              </a:extLst>
            </p:cNvPr>
            <p:cNvCxnSpPr>
              <a:cxnSpLocks/>
            </p:cNvCxnSpPr>
            <p:nvPr/>
          </p:nvCxnSpPr>
          <p:spPr>
            <a:xfrm>
              <a:off x="5246903" y="4457541"/>
              <a:ext cx="1446988" cy="480733"/>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718167A8-2E25-4FFD-83C9-7775B4A8187D}"/>
              </a:ext>
            </a:extLst>
          </p:cNvPr>
          <p:cNvSpPr txBox="1"/>
          <p:nvPr/>
        </p:nvSpPr>
        <p:spPr>
          <a:xfrm>
            <a:off x="780860" y="2332859"/>
            <a:ext cx="2298700" cy="3970318"/>
          </a:xfrm>
          <a:prstGeom prst="rect">
            <a:avLst/>
          </a:prstGeom>
          <a:noFill/>
        </p:spPr>
        <p:txBody>
          <a:bodyPr wrap="square" rtlCol="0">
            <a:spAutoFit/>
          </a:bodyPr>
          <a:lstStyle/>
          <a:p>
            <a:r>
              <a:rPr lang="en-US" sz="2800" dirty="0"/>
              <a:t>Verify/enter hours</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Click update</a:t>
            </a:r>
          </a:p>
        </p:txBody>
      </p:sp>
      <p:pic>
        <p:nvPicPr>
          <p:cNvPr id="2" name="Picture 2">
            <a:extLst>
              <a:ext uri="{FF2B5EF4-FFF2-40B4-BE49-F238E27FC236}">
                <a16:creationId xmlns:a16="http://schemas.microsoft.com/office/drawing/2014/main" id="{B9558D8E-3A51-6644-8A51-AEFD7421FDF8}"/>
              </a:ext>
            </a:extLst>
          </p:cNvPr>
          <p:cNvPicPr>
            <a:picLocks noChangeAspect="1"/>
          </p:cNvPicPr>
          <p:nvPr/>
        </p:nvPicPr>
        <p:blipFill rotWithShape="1">
          <a:blip r:embed="rId2"/>
          <a:srcRect l="6109" r="7114"/>
          <a:stretch/>
        </p:blipFill>
        <p:spPr>
          <a:xfrm>
            <a:off x="3634619" y="373789"/>
            <a:ext cx="8557381" cy="6319762"/>
          </a:xfrm>
          <a:prstGeom prst="rect">
            <a:avLst/>
          </a:prstGeom>
        </p:spPr>
      </p:pic>
      <p:sp>
        <p:nvSpPr>
          <p:cNvPr id="16" name="Rounded Rectangle 10">
            <a:extLst>
              <a:ext uri="{FF2B5EF4-FFF2-40B4-BE49-F238E27FC236}">
                <a16:creationId xmlns:a16="http://schemas.microsoft.com/office/drawing/2014/main" id="{04970EC6-FB64-1243-A7AA-76EE98741FD2}"/>
              </a:ext>
            </a:extLst>
          </p:cNvPr>
          <p:cNvSpPr/>
          <p:nvPr/>
        </p:nvSpPr>
        <p:spPr>
          <a:xfrm>
            <a:off x="3922304" y="3114628"/>
            <a:ext cx="7991506" cy="113623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0">
            <a:extLst>
              <a:ext uri="{FF2B5EF4-FFF2-40B4-BE49-F238E27FC236}">
                <a16:creationId xmlns:a16="http://schemas.microsoft.com/office/drawing/2014/main" id="{C2A0C060-311C-754B-93E2-0346BE442F6F}"/>
              </a:ext>
            </a:extLst>
          </p:cNvPr>
          <p:cNvSpPr/>
          <p:nvPr/>
        </p:nvSpPr>
        <p:spPr>
          <a:xfrm>
            <a:off x="5476480" y="5848580"/>
            <a:ext cx="4741547" cy="67415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959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A510B96A-E250-6D47-AE79-E4244E0C377C}"/>
              </a:ext>
            </a:extLst>
          </p:cNvPr>
          <p:cNvPicPr>
            <a:picLocks noChangeAspect="1"/>
          </p:cNvPicPr>
          <p:nvPr/>
        </p:nvPicPr>
        <p:blipFill>
          <a:blip r:embed="rId2"/>
          <a:stretch>
            <a:fillRect/>
          </a:stretch>
        </p:blipFill>
        <p:spPr>
          <a:xfrm>
            <a:off x="2917976" y="1289350"/>
            <a:ext cx="9122833" cy="4590693"/>
          </a:xfrm>
          <a:prstGeom prst="rect">
            <a:avLst/>
          </a:prstGeom>
        </p:spPr>
      </p:pic>
      <p:sp>
        <p:nvSpPr>
          <p:cNvPr id="11" name="TextBox 10">
            <a:extLst>
              <a:ext uri="{FF2B5EF4-FFF2-40B4-BE49-F238E27FC236}">
                <a16:creationId xmlns:a16="http://schemas.microsoft.com/office/drawing/2014/main" id="{89BC0FDE-B6D4-CE47-B6DD-1A2985B19198}"/>
              </a:ext>
            </a:extLst>
          </p:cNvPr>
          <p:cNvSpPr txBox="1"/>
          <p:nvPr/>
        </p:nvSpPr>
        <p:spPr>
          <a:xfrm>
            <a:off x="312169" y="2892198"/>
            <a:ext cx="2298700" cy="1384995"/>
          </a:xfrm>
          <a:prstGeom prst="rect">
            <a:avLst/>
          </a:prstGeom>
          <a:noFill/>
        </p:spPr>
        <p:txBody>
          <a:bodyPr wrap="square" rtlCol="0">
            <a:spAutoFit/>
          </a:bodyPr>
          <a:lstStyle/>
          <a:p>
            <a:r>
              <a:rPr lang="en-US" sz="2800" dirty="0"/>
              <a:t>Complete Description of Practice</a:t>
            </a:r>
          </a:p>
        </p:txBody>
      </p:sp>
    </p:spTree>
    <p:extLst>
      <p:ext uri="{BB962C8B-B14F-4D97-AF65-F5344CB8AC3E}">
        <p14:creationId xmlns:p14="http://schemas.microsoft.com/office/powerpoint/2010/main" val="1152570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D3D5F4CA-1F45-2E4F-8C8C-D83AE12EC364}"/>
              </a:ext>
            </a:extLst>
          </p:cNvPr>
          <p:cNvPicPr>
            <a:picLocks noChangeAspect="1"/>
          </p:cNvPicPr>
          <p:nvPr/>
        </p:nvPicPr>
        <p:blipFill>
          <a:blip r:embed="rId2"/>
          <a:stretch>
            <a:fillRect/>
          </a:stretch>
        </p:blipFill>
        <p:spPr>
          <a:xfrm>
            <a:off x="3590614" y="1280197"/>
            <a:ext cx="8493013" cy="4297606"/>
          </a:xfrm>
          <a:prstGeom prst="rect">
            <a:avLst/>
          </a:prstGeom>
        </p:spPr>
      </p:pic>
      <p:sp>
        <p:nvSpPr>
          <p:cNvPr id="11" name="TextBox 10">
            <a:extLst>
              <a:ext uri="{FF2B5EF4-FFF2-40B4-BE49-F238E27FC236}">
                <a16:creationId xmlns:a16="http://schemas.microsoft.com/office/drawing/2014/main" id="{677C11AB-BB34-A14C-B572-E98AC933669D}"/>
              </a:ext>
            </a:extLst>
          </p:cNvPr>
          <p:cNvSpPr txBox="1"/>
          <p:nvPr/>
        </p:nvSpPr>
        <p:spPr>
          <a:xfrm>
            <a:off x="108373" y="1924579"/>
            <a:ext cx="3165212" cy="954107"/>
          </a:xfrm>
          <a:prstGeom prst="rect">
            <a:avLst/>
          </a:prstGeom>
          <a:noFill/>
        </p:spPr>
        <p:txBody>
          <a:bodyPr wrap="square" rtlCol="0">
            <a:spAutoFit/>
          </a:bodyPr>
          <a:lstStyle/>
          <a:p>
            <a:r>
              <a:rPr lang="en-US" sz="2800" dirty="0"/>
              <a:t>Make recommendation</a:t>
            </a:r>
          </a:p>
        </p:txBody>
      </p:sp>
    </p:spTree>
    <p:extLst>
      <p:ext uri="{BB962C8B-B14F-4D97-AF65-F5344CB8AC3E}">
        <p14:creationId xmlns:p14="http://schemas.microsoft.com/office/powerpoint/2010/main" val="91251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Licensed Professional Counselor (P-LPC) </a:t>
            </a:r>
          </a:p>
        </p:txBody>
      </p:sp>
      <p:sp>
        <p:nvSpPr>
          <p:cNvPr id="3" name="Content Placeholder 2"/>
          <p:cNvSpPr>
            <a:spLocks noGrp="1"/>
          </p:cNvSpPr>
          <p:nvPr>
            <p:ph idx="1"/>
          </p:nvPr>
        </p:nvSpPr>
        <p:spPr>
          <a:xfrm>
            <a:off x="677333" y="2160589"/>
            <a:ext cx="9860643" cy="3880773"/>
          </a:xfrm>
        </p:spPr>
        <p:txBody>
          <a:bodyPr>
            <a:normAutofit/>
          </a:bodyPr>
          <a:lstStyle/>
          <a:p>
            <a:pPr>
              <a:buFont typeface="Wingdings" panose="05000000000000000000" pitchFamily="2" charset="2"/>
              <a:buChar char="Ø"/>
            </a:pPr>
            <a:r>
              <a:rPr lang="en-US" sz="3600" dirty="0"/>
              <a:t>Application requirements</a:t>
            </a:r>
          </a:p>
          <a:p>
            <a:pPr lvl="1">
              <a:buFont typeface="Arial" panose="020B0604020202020204" pitchFamily="34" charset="0"/>
              <a:buChar char="•"/>
            </a:pPr>
            <a:r>
              <a:rPr lang="en-US" sz="2800" dirty="0"/>
              <a:t>Submit Declaration of Practice indicating clinical setting</a:t>
            </a:r>
          </a:p>
          <a:p>
            <a:pPr lvl="1">
              <a:buFont typeface="Arial" panose="020B0604020202020204" pitchFamily="34" charset="0"/>
              <a:buChar char="•"/>
            </a:pPr>
            <a:r>
              <a:rPr lang="en-US" sz="2800" dirty="0"/>
              <a:t>Submit supervision contract</a:t>
            </a:r>
          </a:p>
          <a:p>
            <a:pPr lvl="1">
              <a:buFont typeface="Arial" panose="020B0604020202020204" pitchFamily="34" charset="0"/>
              <a:buChar char="•"/>
            </a:pPr>
            <a:r>
              <a:rPr lang="en-US" sz="2800" dirty="0"/>
              <a:t>Complete Application and Pay Application Fee</a:t>
            </a:r>
          </a:p>
          <a:p>
            <a:pPr lvl="1"/>
            <a:endParaRPr lang="en-US" dirty="0"/>
          </a:p>
        </p:txBody>
      </p:sp>
    </p:spTree>
    <p:extLst>
      <p:ext uri="{BB962C8B-B14F-4D97-AF65-F5344CB8AC3E}">
        <p14:creationId xmlns:p14="http://schemas.microsoft.com/office/powerpoint/2010/main" val="421759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p:txBody>
          <a:bodyPr/>
          <a:lstStyle/>
          <a:p>
            <a:r>
              <a:rPr lang="en-US" dirty="0"/>
              <a:t>Supervised Experience Requirements </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a:solidFill>
                  <a:schemeClr val="tx1"/>
                </a:solidFill>
                <a:cs typeface="Gabriola"/>
              </a:rPr>
              <a:t>The new Rules and Regulations - someone with a P-LPC can practice in a private practice setting (a “non-governed by” setting) with an LPC onsite. </a:t>
            </a:r>
          </a:p>
          <a:p>
            <a:pPr>
              <a:buFont typeface="Wingdings" panose="05000000000000000000" pitchFamily="2" charset="2"/>
              <a:buChar char="Ø"/>
            </a:pPr>
            <a:endParaRPr lang="en-US" sz="3200" dirty="0">
              <a:solidFill>
                <a:schemeClr val="tx1"/>
              </a:solidFill>
              <a:cs typeface="Gabriola"/>
            </a:endParaRPr>
          </a:p>
          <a:p>
            <a:pPr>
              <a:buFont typeface="Wingdings" panose="05000000000000000000" pitchFamily="2" charset="2"/>
              <a:buChar char="Ø"/>
            </a:pPr>
            <a:r>
              <a:rPr lang="en-US" sz="3200" dirty="0">
                <a:solidFill>
                  <a:schemeClr val="tx1"/>
                </a:solidFill>
                <a:cs typeface="Gabriola"/>
              </a:rPr>
              <a:t>Prior Rules and Regulations required an individual with an LPC-S onsite. </a:t>
            </a:r>
            <a:endParaRPr lang="en-US" sz="3000" dirty="0">
              <a:solidFill>
                <a:schemeClr val="tx1"/>
              </a:solidFill>
              <a:cs typeface="Gabriola"/>
            </a:endParaRPr>
          </a:p>
          <a:p>
            <a:pPr lvl="1">
              <a:buFont typeface="Wingdings" panose="05000000000000000000" pitchFamily="2" charset="2"/>
              <a:buChar char="Ø"/>
            </a:pPr>
            <a:endParaRPr lang="en-US" sz="3000" dirty="0">
              <a:solidFill>
                <a:schemeClr val="tx1"/>
              </a:solidFill>
              <a:cs typeface="Gabriola"/>
            </a:endParaRPr>
          </a:p>
          <a:p>
            <a:pPr lvl="2">
              <a:buFont typeface="Wingdings" panose="05000000000000000000" pitchFamily="2" charset="2"/>
              <a:buChar char="Ø"/>
            </a:pPr>
            <a:endParaRPr lang="en-US" sz="2800" dirty="0">
              <a:solidFill>
                <a:schemeClr val="tx1"/>
              </a:solidFill>
              <a:cs typeface="Gabriola"/>
            </a:endParaRPr>
          </a:p>
        </p:txBody>
      </p:sp>
    </p:spTree>
    <p:extLst>
      <p:ext uri="{BB962C8B-B14F-4D97-AF65-F5344CB8AC3E}">
        <p14:creationId xmlns:p14="http://schemas.microsoft.com/office/powerpoint/2010/main" val="48921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p:txBody>
          <a:bodyPr/>
          <a:lstStyle/>
          <a:p>
            <a:r>
              <a:rPr lang="en-US" dirty="0"/>
              <a:t>Supervised Experience Requirements </a:t>
            </a: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a:solidFill>
                  <a:schemeClr val="tx1"/>
                </a:solidFill>
                <a:cs typeface="Gabriola"/>
              </a:rPr>
              <a:t>The MS Board will only approve clinical sites in Mississippi. </a:t>
            </a:r>
          </a:p>
          <a:p>
            <a:pPr>
              <a:buFont typeface="Wingdings" panose="05000000000000000000" pitchFamily="2" charset="2"/>
              <a:buChar char="Ø"/>
            </a:pPr>
            <a:endParaRPr lang="en-US" sz="3200" dirty="0">
              <a:solidFill>
                <a:schemeClr val="tx1"/>
              </a:solidFill>
              <a:cs typeface="Gabriola"/>
            </a:endParaRPr>
          </a:p>
          <a:p>
            <a:pPr>
              <a:buFont typeface="Wingdings" panose="05000000000000000000" pitchFamily="2" charset="2"/>
              <a:buChar char="Ø"/>
            </a:pPr>
            <a:r>
              <a:rPr lang="en-US" sz="3200" dirty="0">
                <a:solidFill>
                  <a:schemeClr val="tx1"/>
                </a:solidFill>
                <a:cs typeface="Gabriola"/>
              </a:rPr>
              <a:t>A Mississippi LPC-S cannot practice (supervise hours) in another state…without being appropriately licensed in that state. </a:t>
            </a:r>
          </a:p>
          <a:p>
            <a:pPr>
              <a:buFont typeface="Wingdings" panose="05000000000000000000" pitchFamily="2" charset="2"/>
              <a:buChar char="Ø"/>
            </a:pPr>
            <a:endParaRPr lang="en-US" sz="3200" dirty="0">
              <a:solidFill>
                <a:schemeClr val="tx1"/>
              </a:solidFill>
              <a:cs typeface="Gabriola"/>
            </a:endParaRPr>
          </a:p>
        </p:txBody>
      </p:sp>
    </p:spTree>
    <p:extLst>
      <p:ext uri="{BB962C8B-B14F-4D97-AF65-F5344CB8AC3E}">
        <p14:creationId xmlns:p14="http://schemas.microsoft.com/office/powerpoint/2010/main" val="288931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p:txBody>
          <a:bodyPr/>
          <a:lstStyle/>
          <a:p>
            <a:r>
              <a:rPr lang="en-US" dirty="0"/>
              <a:t>Supervised Experience Requirements </a:t>
            </a:r>
          </a:p>
        </p:txBody>
      </p:sp>
      <p:sp>
        <p:nvSpPr>
          <p:cNvPr id="3" name="Content Placeholder 2"/>
          <p:cNvSpPr>
            <a:spLocks noGrp="1"/>
          </p:cNvSpPr>
          <p:nvPr>
            <p:ph idx="1"/>
          </p:nvPr>
        </p:nvSpPr>
        <p:spPr>
          <a:xfrm>
            <a:off x="677333" y="1360715"/>
            <a:ext cx="11312071" cy="4680648"/>
          </a:xfrm>
        </p:spPr>
        <p:txBody>
          <a:bodyPr>
            <a:noAutofit/>
          </a:bodyPr>
          <a:lstStyle/>
          <a:p>
            <a:pPr>
              <a:buFont typeface="Wingdings" panose="05000000000000000000" pitchFamily="2" charset="2"/>
              <a:buChar char="Ø"/>
            </a:pPr>
            <a:r>
              <a:rPr lang="en-US" sz="3200" dirty="0">
                <a:solidFill>
                  <a:schemeClr val="tx1"/>
                </a:solidFill>
                <a:cs typeface="Gabriola"/>
              </a:rPr>
              <a:t>What if I live in a “border town”? </a:t>
            </a:r>
          </a:p>
          <a:p>
            <a:pPr>
              <a:buFont typeface="Wingdings" panose="05000000000000000000" pitchFamily="2" charset="2"/>
              <a:buChar char="Ø"/>
            </a:pPr>
            <a:endParaRPr lang="en-US" sz="3200" dirty="0">
              <a:solidFill>
                <a:schemeClr val="tx1"/>
              </a:solidFill>
              <a:cs typeface="Gabriola"/>
            </a:endParaRPr>
          </a:p>
          <a:p>
            <a:pPr>
              <a:buFont typeface="Wingdings" panose="05000000000000000000" pitchFamily="2" charset="2"/>
              <a:buChar char="Ø"/>
            </a:pPr>
            <a:r>
              <a:rPr lang="en-US" sz="3200" dirty="0">
                <a:solidFill>
                  <a:schemeClr val="tx1"/>
                </a:solidFill>
                <a:cs typeface="Gabriola"/>
              </a:rPr>
              <a:t>Example: What if I want to practice in Waveland, MS and Slidell, LA.</a:t>
            </a:r>
          </a:p>
          <a:p>
            <a:pPr lvl="1">
              <a:buFont typeface="Wingdings" panose="05000000000000000000" pitchFamily="2" charset="2"/>
              <a:buChar char="Ø"/>
            </a:pPr>
            <a:r>
              <a:rPr lang="en-US" sz="3000" dirty="0">
                <a:solidFill>
                  <a:schemeClr val="tx1"/>
                </a:solidFill>
                <a:cs typeface="Gabriola"/>
              </a:rPr>
              <a:t>You must follow the Laws and Rules and Regulations for Mississippi and Louisiana. </a:t>
            </a:r>
          </a:p>
          <a:p>
            <a:pPr lvl="1">
              <a:buFont typeface="Wingdings" panose="05000000000000000000" pitchFamily="2" charset="2"/>
              <a:buChar char="Ø"/>
            </a:pPr>
            <a:r>
              <a:rPr lang="en-US" sz="3000" dirty="0">
                <a:solidFill>
                  <a:schemeClr val="tx1"/>
                </a:solidFill>
                <a:cs typeface="Gabriola"/>
              </a:rPr>
              <a:t>If verified by the LA Board, The MS Board would consider accepting the hours accrued in LA for a MS LPC. </a:t>
            </a:r>
          </a:p>
          <a:p>
            <a:pPr>
              <a:buFont typeface="Wingdings" panose="05000000000000000000" pitchFamily="2" charset="2"/>
              <a:buChar char="Ø"/>
            </a:pPr>
            <a:endParaRPr lang="en-US" sz="3200" dirty="0">
              <a:solidFill>
                <a:schemeClr val="tx1"/>
              </a:solidFill>
              <a:cs typeface="Gabriola"/>
            </a:endParaRPr>
          </a:p>
        </p:txBody>
      </p:sp>
    </p:spTree>
    <p:extLst>
      <p:ext uri="{BB962C8B-B14F-4D97-AF65-F5344CB8AC3E}">
        <p14:creationId xmlns:p14="http://schemas.microsoft.com/office/powerpoint/2010/main" val="148750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p:txBody>
          <a:bodyPr/>
          <a:lstStyle/>
          <a:p>
            <a:r>
              <a:rPr lang="en-US" dirty="0"/>
              <a:t>Declaration of Practice </a:t>
            </a:r>
          </a:p>
        </p:txBody>
      </p:sp>
      <p:sp>
        <p:nvSpPr>
          <p:cNvPr id="3" name="Content Placeholder 2"/>
          <p:cNvSpPr>
            <a:spLocks noGrp="1"/>
          </p:cNvSpPr>
          <p:nvPr>
            <p:ph idx="1"/>
          </p:nvPr>
        </p:nvSpPr>
        <p:spPr>
          <a:xfrm>
            <a:off x="677334" y="2160589"/>
            <a:ext cx="9312486" cy="3880773"/>
          </a:xfrm>
        </p:spPr>
        <p:txBody>
          <a:bodyPr>
            <a:noAutofit/>
          </a:bodyPr>
          <a:lstStyle/>
          <a:p>
            <a:pPr>
              <a:buFont typeface="Wingdings" panose="05000000000000000000" pitchFamily="2" charset="2"/>
              <a:buChar char="Ø"/>
            </a:pPr>
            <a:r>
              <a:rPr lang="en-US" sz="3200" dirty="0">
                <a:solidFill>
                  <a:schemeClr val="tx1"/>
                </a:solidFill>
                <a:cs typeface="Gabriola"/>
              </a:rPr>
              <a:t>Basically, informed consent for site setting for </a:t>
            </a:r>
            <a:r>
              <a:rPr lang="en-US" sz="3200" dirty="0" err="1">
                <a:solidFill>
                  <a:schemeClr val="tx1"/>
                </a:solidFill>
                <a:cs typeface="Gabriola"/>
              </a:rPr>
              <a:t>supervisee</a:t>
            </a:r>
            <a:endParaRPr lang="en-US" sz="3200" dirty="0">
              <a:solidFill>
                <a:schemeClr val="tx1"/>
              </a:solidFill>
              <a:cs typeface="Gabriola"/>
            </a:endParaRPr>
          </a:p>
          <a:p>
            <a:pPr>
              <a:buFont typeface="Wingdings" panose="05000000000000000000" pitchFamily="2" charset="2"/>
              <a:buChar char="Ø"/>
            </a:pPr>
            <a:endParaRPr lang="en-US" sz="3200" dirty="0">
              <a:solidFill>
                <a:schemeClr val="tx1"/>
              </a:solidFill>
              <a:cs typeface="Gabriola"/>
            </a:endParaRPr>
          </a:p>
          <a:p>
            <a:pPr>
              <a:buFont typeface="Wingdings" panose="05000000000000000000" pitchFamily="2" charset="2"/>
              <a:buChar char="Ø"/>
            </a:pPr>
            <a:r>
              <a:rPr lang="en-US" sz="3200" dirty="0">
                <a:solidFill>
                  <a:schemeClr val="tx1"/>
                </a:solidFill>
                <a:cs typeface="Gabriola"/>
              </a:rPr>
              <a:t>Individuals with a P-LPC practicing in a non-governed by setting (e.g., private practice, etc.) are encouraged to have clients sign this declaration as part of his/her Informed Consent process.</a:t>
            </a:r>
          </a:p>
        </p:txBody>
      </p:sp>
    </p:spTree>
    <p:extLst>
      <p:ext uri="{BB962C8B-B14F-4D97-AF65-F5344CB8AC3E}">
        <p14:creationId xmlns:p14="http://schemas.microsoft.com/office/powerpoint/2010/main" val="38193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5" name="Picture 4">
            <a:extLst>
              <a:ext uri="{FF2B5EF4-FFF2-40B4-BE49-F238E27FC236}">
                <a16:creationId xmlns:a16="http://schemas.microsoft.com/office/drawing/2014/main" id="{EEB9EEA9-7BE2-45D9-893F-5131A904B76A}"/>
              </a:ext>
            </a:extLst>
          </p:cNvPr>
          <p:cNvPicPr>
            <a:picLocks noChangeAspect="1"/>
          </p:cNvPicPr>
          <p:nvPr/>
        </p:nvPicPr>
        <p:blipFill>
          <a:blip r:embed="rId2"/>
          <a:stretch>
            <a:fillRect/>
          </a:stretch>
        </p:blipFill>
        <p:spPr>
          <a:xfrm>
            <a:off x="441797" y="1498484"/>
            <a:ext cx="10745700" cy="4906060"/>
          </a:xfrm>
          <a:prstGeom prst="rect">
            <a:avLst/>
          </a:prstGeom>
        </p:spPr>
      </p:pic>
      <p:sp>
        <p:nvSpPr>
          <p:cNvPr id="6" name="Rectangle 5">
            <a:extLst>
              <a:ext uri="{FF2B5EF4-FFF2-40B4-BE49-F238E27FC236}">
                <a16:creationId xmlns:a16="http://schemas.microsoft.com/office/drawing/2014/main" id="{FF90C855-1DC7-4D4C-92C7-6CD4AB5A7821}"/>
              </a:ext>
            </a:extLst>
          </p:cNvPr>
          <p:cNvSpPr/>
          <p:nvPr/>
        </p:nvSpPr>
        <p:spPr>
          <a:xfrm>
            <a:off x="4781184" y="3244334"/>
            <a:ext cx="2629631" cy="369332"/>
          </a:xfrm>
          <a:prstGeom prst="rect">
            <a:avLst/>
          </a:prstGeom>
        </p:spPr>
        <p:txBody>
          <a:bodyPr wrap="none">
            <a:spAutoFit/>
          </a:bodyPr>
          <a:lstStyle/>
          <a:p>
            <a:r>
              <a:rPr lang="en-US" dirty="0"/>
              <a:t>Declaration of Practice </a:t>
            </a:r>
          </a:p>
        </p:txBody>
      </p:sp>
    </p:spTree>
    <p:extLst>
      <p:ext uri="{BB962C8B-B14F-4D97-AF65-F5344CB8AC3E}">
        <p14:creationId xmlns:p14="http://schemas.microsoft.com/office/powerpoint/2010/main" val="84016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4" name="Picture 3">
            <a:extLst>
              <a:ext uri="{FF2B5EF4-FFF2-40B4-BE49-F238E27FC236}">
                <a16:creationId xmlns:a16="http://schemas.microsoft.com/office/drawing/2014/main" id="{A31FC945-825F-4543-AFB8-0599382246B7}"/>
              </a:ext>
            </a:extLst>
          </p:cNvPr>
          <p:cNvPicPr>
            <a:picLocks noChangeAspect="1"/>
          </p:cNvPicPr>
          <p:nvPr/>
        </p:nvPicPr>
        <p:blipFill>
          <a:blip r:embed="rId2"/>
          <a:stretch>
            <a:fillRect/>
          </a:stretch>
        </p:blipFill>
        <p:spPr>
          <a:xfrm>
            <a:off x="154820" y="1593834"/>
            <a:ext cx="11741248" cy="4654566"/>
          </a:xfrm>
          <a:prstGeom prst="rect">
            <a:avLst/>
          </a:prstGeom>
        </p:spPr>
      </p:pic>
    </p:spTree>
    <p:extLst>
      <p:ext uri="{BB962C8B-B14F-4D97-AF65-F5344CB8AC3E}">
        <p14:creationId xmlns:p14="http://schemas.microsoft.com/office/powerpoint/2010/main" val="18436084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2111</TotalTime>
  <Words>788</Words>
  <Application>Microsoft Office PowerPoint</Application>
  <PresentationFormat>Widescreen</PresentationFormat>
  <Paragraphs>140</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Trebuchet MS</vt:lpstr>
      <vt:lpstr>Wingdings</vt:lpstr>
      <vt:lpstr>Wingdings 3</vt:lpstr>
      <vt:lpstr>Facet</vt:lpstr>
      <vt:lpstr>Provisional Licensed Professional Counselor (P-LPC) </vt:lpstr>
      <vt:lpstr>PowerPoint Presentation</vt:lpstr>
      <vt:lpstr>Provisional Licensed Professional Counselor (P-LPC) </vt:lpstr>
      <vt:lpstr>Supervised Experience Requirements </vt:lpstr>
      <vt:lpstr>Supervised Experience Requirements </vt:lpstr>
      <vt:lpstr>Supervised Experience Requirements </vt:lpstr>
      <vt:lpstr>Declaration of Practice </vt:lpstr>
      <vt:lpstr>Declaration of Practice </vt:lpstr>
      <vt:lpstr>Declaration of Practice </vt:lpstr>
      <vt:lpstr>Declaration of Practice </vt:lpstr>
      <vt:lpstr>Declaration of Practice </vt:lpstr>
      <vt:lpstr>Declaration of Practice </vt:lpstr>
      <vt:lpstr>Supervised Experience requirements  for the LPC</vt:lpstr>
      <vt:lpstr>Supervision Contract Requirements </vt:lpstr>
      <vt:lpstr>Supervision Contract</vt:lpstr>
      <vt:lpstr>Supervision by Distance Professional Services</vt:lpstr>
      <vt:lpstr>Declaration of Practice </vt:lpstr>
      <vt:lpstr>Supervision Documentation</vt:lpstr>
      <vt:lpstr>Supervision Contract Requirements </vt:lpstr>
      <vt:lpstr>LPC-S Documents Supervised Experience</vt:lpstr>
      <vt:lpstr>Documenting Supervised Experience</vt:lpstr>
      <vt:lpstr>Supervision Documentation by the LPC-S</vt:lpstr>
      <vt:lpstr>General Registration Tab</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State Board of Examiners  for Licensed Professional Counselors</dc:title>
  <dc:creator>Strebeck, Richard</dc:creator>
  <cp:lastModifiedBy>LeeAnn Mordecai</cp:lastModifiedBy>
  <cp:revision>83</cp:revision>
  <cp:lastPrinted>2018-11-07T19:27:06Z</cp:lastPrinted>
  <dcterms:created xsi:type="dcterms:W3CDTF">2018-10-01T19:59:59Z</dcterms:created>
  <dcterms:modified xsi:type="dcterms:W3CDTF">2020-08-31T14:54:07Z</dcterms:modified>
</cp:coreProperties>
</file>